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2" r:id="rId6"/>
    <p:sldId id="263" r:id="rId7"/>
    <p:sldId id="309" r:id="rId8"/>
    <p:sldId id="310" r:id="rId9"/>
    <p:sldId id="311" r:id="rId10"/>
    <p:sldId id="312" r:id="rId11"/>
    <p:sldId id="267" r:id="rId12"/>
    <p:sldId id="268" r:id="rId13"/>
    <p:sldId id="305" r:id="rId14"/>
    <p:sldId id="306" r:id="rId15"/>
    <p:sldId id="307" r:id="rId16"/>
    <p:sldId id="308" r:id="rId17"/>
    <p:sldId id="314" r:id="rId18"/>
  </p:sldIdLst>
  <p:sldSz cx="9144000" cy="5143500" type="screen16x9"/>
  <p:notesSz cx="6858000" cy="9144000"/>
  <p:embeddedFontLst>
    <p:embeddedFont>
      <p:font typeface="Raleway" panose="020B0604020202020204" pitchFamily="2" charset="0"/>
      <p:regular r:id="rId20"/>
      <p:bold r:id="rId21"/>
      <p:italic r:id="rId22"/>
      <p:boldItalic r:id="rId23"/>
    </p:embeddedFont>
    <p:embeddedFont>
      <p:font typeface="Source Sans Pro" panose="020B05030304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04800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5579842c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25579842c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e1e26805b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e1e26805b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75c45337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75c45337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75b115d3f6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75b115d3f6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75b115d3f6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75b115d3f6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25579842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25579842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75b115d3f6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75b115d3f6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019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38cea29db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38cea29db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38cea29db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38cea29db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256887312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256887312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1e26805ba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1e26805ba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0726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3834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5688731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5688731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4944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80150" y="578450"/>
            <a:ext cx="8183700" cy="11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900" dirty="0"/>
              <a:t>PROTOTYPE SYSTEM PENDETEKSI SPESIES IKAN MENGGUNAKAN VIOLA-JONES FEATURE EXTRACTION DAN BOOSTING BERBASIS DECISION TREE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4294967295"/>
          </p:nvPr>
        </p:nvSpPr>
        <p:spPr>
          <a:xfrm>
            <a:off x="480150" y="2693475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00" dirty="0">
                <a:solidFill>
                  <a:schemeClr val="lt1"/>
                </a:solidFill>
              </a:rPr>
              <a:t>Nehemiah Austen </a:t>
            </a:r>
            <a:r>
              <a:rPr lang="en-GB" sz="1600" dirty="0" err="1">
                <a:solidFill>
                  <a:schemeClr val="lt1"/>
                </a:solidFill>
              </a:rPr>
              <a:t>Pison</a:t>
            </a:r>
            <a:r>
              <a:rPr lang="en-GB" sz="1600" dirty="0">
                <a:solidFill>
                  <a:schemeClr val="lt1"/>
                </a:solidFill>
              </a:rPr>
              <a:t>- 1313619021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400" dirty="0" err="1">
                <a:solidFill>
                  <a:schemeClr val="lt1"/>
                </a:solidFill>
              </a:rPr>
              <a:t>Dibawah</a:t>
            </a:r>
            <a:r>
              <a:rPr lang="en-GB" sz="1400" dirty="0">
                <a:solidFill>
                  <a:schemeClr val="lt1"/>
                </a:solidFill>
              </a:rPr>
              <a:t> </a:t>
            </a:r>
            <a:r>
              <a:rPr lang="en-GB" sz="1400" dirty="0" err="1">
                <a:solidFill>
                  <a:schemeClr val="lt1"/>
                </a:solidFill>
              </a:rPr>
              <a:t>bimbingan</a:t>
            </a:r>
            <a:r>
              <a:rPr lang="en-GB" sz="1400" dirty="0">
                <a:solidFill>
                  <a:schemeClr val="lt1"/>
                </a:solidFill>
              </a:rPr>
              <a:t>:</a:t>
            </a:r>
            <a:endParaRPr sz="14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400" dirty="0">
                <a:solidFill>
                  <a:schemeClr val="lt1"/>
                </a:solidFill>
              </a:rPr>
              <a:t>Muhammad Eka </a:t>
            </a:r>
            <a:r>
              <a:rPr lang="en-GB" sz="1400" dirty="0" err="1">
                <a:solidFill>
                  <a:schemeClr val="lt1"/>
                </a:solidFill>
              </a:rPr>
              <a:t>Suryana</a:t>
            </a:r>
            <a:r>
              <a:rPr lang="en-GB" sz="1400" dirty="0">
                <a:solidFill>
                  <a:schemeClr val="lt1"/>
                </a:solidFill>
              </a:rPr>
              <a:t>, </a:t>
            </a:r>
            <a:r>
              <a:rPr lang="en-GB" sz="1400" dirty="0" err="1">
                <a:solidFill>
                  <a:schemeClr val="lt1"/>
                </a:solidFill>
              </a:rPr>
              <a:t>M.Kom</a:t>
            </a:r>
            <a:endParaRPr sz="14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400" dirty="0">
                <a:solidFill>
                  <a:schemeClr val="lt1"/>
                </a:solidFill>
              </a:rPr>
              <a:t>Med </a:t>
            </a:r>
            <a:r>
              <a:rPr lang="en-GB" sz="1400" dirty="0" err="1">
                <a:solidFill>
                  <a:schemeClr val="lt1"/>
                </a:solidFill>
              </a:rPr>
              <a:t>Irzal</a:t>
            </a:r>
            <a:r>
              <a:rPr lang="en-GB" sz="1400" dirty="0">
                <a:solidFill>
                  <a:schemeClr val="lt1"/>
                </a:solidFill>
              </a:rPr>
              <a:t>, </a:t>
            </a:r>
            <a:r>
              <a:rPr lang="en-GB" sz="1400" dirty="0" err="1">
                <a:solidFill>
                  <a:schemeClr val="lt1"/>
                </a:solidFill>
              </a:rPr>
              <a:t>M.Kom</a:t>
            </a:r>
            <a:endParaRPr sz="1400" dirty="0">
              <a:solidFill>
                <a:schemeClr val="lt1"/>
              </a:solidFill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Training Cascade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347391" cy="1419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Decision Tree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dicari</a:t>
            </a:r>
            <a:r>
              <a:rPr lang="en-US" dirty="0"/>
              <a:t> </a:t>
            </a:r>
            <a:r>
              <a:rPr lang="en-US" dirty="0" err="1"/>
              <a:t>bobotnya</a:t>
            </a:r>
            <a:r>
              <a:rPr lang="en-US" dirty="0"/>
              <a:t> </a:t>
            </a:r>
            <a:r>
              <a:rPr lang="en-US" dirty="0" err="1"/>
              <a:t>lalu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dibuatkan</a:t>
            </a:r>
            <a:r>
              <a:rPr lang="en-US" dirty="0"/>
              <a:t> Cascade</a:t>
            </a:r>
          </a:p>
          <a:p>
            <a:pPr>
              <a:buFont typeface="Source Sans Pro"/>
              <a:buAutoNum type="arabicPeriod"/>
            </a:pPr>
            <a:r>
              <a:rPr lang="en-US" dirty="0"/>
              <a:t>Cascade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kelas</a:t>
            </a:r>
            <a:r>
              <a:rPr lang="en-US" dirty="0"/>
              <a:t> object Cascade, dan </a:t>
            </a:r>
            <a:r>
              <a:rPr lang="en-US" dirty="0" err="1"/>
              <a:t>menjalankan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fill_cascade</a:t>
            </a:r>
            <a:r>
              <a:rPr lang="en-US" dirty="0"/>
              <a:t>(). </a:t>
            </a:r>
            <a:r>
              <a:rPr lang="en-US" dirty="0" err="1"/>
              <a:t>Tiap</a:t>
            </a:r>
            <a:r>
              <a:rPr lang="en-US" dirty="0"/>
              <a:t> cascade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Decision Tree, </a:t>
            </a:r>
            <a:r>
              <a:rPr lang="en-US" dirty="0" err="1"/>
              <a:t>Bobot</a:t>
            </a:r>
            <a:r>
              <a:rPr lang="en-US" dirty="0"/>
              <a:t> voting, dan </a:t>
            </a:r>
            <a:r>
              <a:rPr lang="en-US" dirty="0" err="1"/>
              <a:t>fitur</a:t>
            </a:r>
            <a:r>
              <a:rPr lang="en-US" dirty="0"/>
              <a:t>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Cascade </a:t>
            </a:r>
            <a:r>
              <a:rPr lang="en-US" dirty="0" err="1"/>
              <a:t>disimpan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pickle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nanti</a:t>
            </a:r>
            <a:r>
              <a:rPr lang="en-US" dirty="0"/>
              <a:t> </a:t>
            </a:r>
            <a:r>
              <a:rPr lang="en-US" dirty="0" err="1"/>
              <a:t>digunakan</a:t>
            </a:r>
            <a:endParaRPr lang="en-US" dirty="0"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group of white rectangular shapes with black text&#10;&#10;Description automatically generated">
            <a:extLst>
              <a:ext uri="{FF2B5EF4-FFF2-40B4-BE49-F238E27FC236}">
                <a16:creationId xmlns:a16="http://schemas.microsoft.com/office/drawing/2014/main" id="{1B5C43C6-1042-9879-DED3-7571A79E4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007" y="2655800"/>
            <a:ext cx="7335982" cy="1906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CC98CB-0CEF-B619-1C1F-90D2971CF862}"/>
              </a:ext>
            </a:extLst>
          </p:cNvPr>
          <p:cNvSpPr txBox="1"/>
          <p:nvPr/>
        </p:nvSpPr>
        <p:spPr>
          <a:xfrm>
            <a:off x="2258277" y="4339021"/>
            <a:ext cx="4454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Gambaran </a:t>
            </a:r>
            <a:r>
              <a:rPr lang="en-US" dirty="0" err="1"/>
              <a:t>untuk</a:t>
            </a:r>
            <a:r>
              <a:rPr lang="en-US" dirty="0"/>
              <a:t> cascade window 1(window </a:t>
            </a:r>
            <a:r>
              <a:rPr lang="en-US" dirty="0" err="1"/>
              <a:t>kiri</a:t>
            </a:r>
            <a:r>
              <a:rPr lang="en-US" dirty="0"/>
              <a:t>)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61696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311700" y="450750"/>
            <a:ext cx="42603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700" dirty="0" err="1">
                <a:highlight>
                  <a:schemeClr val="lt1"/>
                </a:highlight>
              </a:rPr>
              <a:t>Validasi</a:t>
            </a:r>
            <a:r>
              <a:rPr lang="en-US" sz="2700" dirty="0">
                <a:highlight>
                  <a:schemeClr val="lt1"/>
                </a:highlight>
              </a:rPr>
              <a:t> dan Testing</a:t>
            </a:r>
            <a:endParaRPr sz="2700" dirty="0">
              <a:highlight>
                <a:schemeClr val="lt1"/>
              </a:highlight>
            </a:endParaRPr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1"/>
          </p:nvPr>
        </p:nvSpPr>
        <p:spPr>
          <a:xfrm>
            <a:off x="311700" y="1158200"/>
            <a:ext cx="876302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n-US" dirty="0" err="1"/>
              <a:t>Validasi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 prediction.py</a:t>
            </a:r>
          </a:p>
          <a:p>
            <a:pPr marL="285750" indent="-285750"/>
            <a:r>
              <a:rPr lang="en-US" dirty="0" err="1"/>
              <a:t>Masukan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di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kedalam</a:t>
            </a:r>
            <a:r>
              <a:rPr lang="en-US" dirty="0"/>
              <a:t> folder </a:t>
            </a:r>
            <a:r>
              <a:rPr lang="en-US" dirty="0" err="1"/>
              <a:t>khusus</a:t>
            </a:r>
            <a:r>
              <a:rPr lang="en-US" dirty="0"/>
              <a:t> Bernama </a:t>
            </a:r>
            <a:r>
              <a:rPr lang="en-US" dirty="0" err="1"/>
              <a:t>classification_target</a:t>
            </a:r>
            <a:r>
              <a:rPr lang="en-US" dirty="0"/>
              <a:t>. </a:t>
            </a:r>
            <a:r>
              <a:rPr lang="en-US" dirty="0" err="1"/>
              <a:t>Siapkan</a:t>
            </a:r>
            <a:r>
              <a:rPr lang="en-US" dirty="0"/>
              <a:t> juga folder </a:t>
            </a:r>
            <a:r>
              <a:rPr lang="en-US" dirty="0" err="1"/>
              <a:t>khusus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classification_results</a:t>
            </a:r>
            <a:endParaRPr lang="en-US" dirty="0"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D6363C8-2779-C97E-21D4-D9C28F69C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4218" y="2571750"/>
            <a:ext cx="5375564" cy="225000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Analisa Hasil</a:t>
            </a:r>
            <a:endParaRPr dirty="0"/>
          </a:p>
        </p:txBody>
      </p:sp>
      <p:sp>
        <p:nvSpPr>
          <p:cNvPr id="146" name="Google Shape;146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-US" dirty="0" err="1"/>
              <a:t>Walaupun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pada </a:t>
            </a:r>
            <a:r>
              <a:rPr lang="en-US" dirty="0" err="1"/>
              <a:t>saat</a:t>
            </a:r>
            <a:r>
              <a:rPr lang="en-US" dirty="0"/>
              <a:t> Boosting </a:t>
            </a:r>
            <a:r>
              <a:rPr lang="en-US" dirty="0" err="1"/>
              <a:t>menjanjikan</a:t>
            </a:r>
            <a:r>
              <a:rPr lang="en-US" dirty="0"/>
              <a:t>, </a:t>
            </a:r>
            <a:r>
              <a:rPr lang="en-US" dirty="0" err="1"/>
              <a:t>aplikasi</a:t>
            </a:r>
            <a:r>
              <a:rPr lang="en-US" dirty="0"/>
              <a:t> Cascade pada sliding window sangat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akurat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63 </a:t>
            </a:r>
            <a:r>
              <a:rPr lang="en-US" dirty="0" err="1"/>
              <a:t>dari</a:t>
            </a:r>
            <a:r>
              <a:rPr lang="en-US" dirty="0"/>
              <a:t> 75 </a:t>
            </a:r>
            <a:r>
              <a:rPr lang="en-US" dirty="0" err="1"/>
              <a:t>gambar</a:t>
            </a:r>
            <a:r>
              <a:rPr lang="en-US" dirty="0"/>
              <a:t> salah </a:t>
            </a:r>
            <a:r>
              <a:rPr lang="en-US" dirty="0" err="1"/>
              <a:t>diklasifikasi</a:t>
            </a:r>
            <a:r>
              <a:rPr lang="en-US" dirty="0"/>
              <a:t>.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16%.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disebabkan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Cascade </a:t>
            </a:r>
            <a:r>
              <a:rPr lang="en-US" dirty="0" err="1"/>
              <a:t>mengembalikan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positif</a:t>
            </a:r>
            <a:r>
              <a:rPr lang="en-US" dirty="0"/>
              <a:t> pada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lokasi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seharusnya</a:t>
            </a:r>
            <a:r>
              <a:rPr lang="en-US" dirty="0"/>
              <a:t>. </a:t>
            </a:r>
            <a:r>
              <a:rPr lang="en-US" dirty="0" err="1"/>
              <a:t>Semisalnya</a:t>
            </a:r>
            <a:r>
              <a:rPr lang="en-US" dirty="0"/>
              <a:t> pada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Amphriprion23 </a:t>
            </a:r>
            <a:r>
              <a:rPr lang="en-US" dirty="0" err="1"/>
              <a:t>klasfikasi</a:t>
            </a:r>
            <a:r>
              <a:rPr lang="en-US" dirty="0"/>
              <a:t> </a:t>
            </a:r>
            <a:r>
              <a:rPr lang="en-US" dirty="0" err="1"/>
              <a:t>menghasilkan</a:t>
            </a:r>
            <a:r>
              <a:rPr lang="en-US" dirty="0"/>
              <a:t> </a:t>
            </a:r>
            <a:r>
              <a:rPr lang="en-US" dirty="0" err="1"/>
              <a:t>kelas</a:t>
            </a:r>
            <a:r>
              <a:rPr lang="en-US" dirty="0"/>
              <a:t> </a:t>
            </a:r>
            <a:r>
              <a:rPr lang="en-US" dirty="0" err="1"/>
              <a:t>Abudefduf</a:t>
            </a:r>
            <a:r>
              <a:rPr lang="en-US" dirty="0"/>
              <a:t>. 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dikarenakan</a:t>
            </a:r>
            <a:r>
              <a:rPr lang="en-US" dirty="0"/>
              <a:t> sliding-window </a:t>
            </a:r>
            <a:r>
              <a:rPr lang="en-US" dirty="0" err="1"/>
              <a:t>mendeteksi</a:t>
            </a:r>
            <a:r>
              <a:rPr lang="en-US" dirty="0"/>
              <a:t> pada </a:t>
            </a:r>
            <a:r>
              <a:rPr lang="en-US" dirty="0" err="1"/>
              <a:t>lokasi</a:t>
            </a:r>
            <a:r>
              <a:rPr lang="en-US" dirty="0"/>
              <a:t> window yang salah.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-US" dirty="0" err="1"/>
              <a:t>Ini</a:t>
            </a:r>
            <a:r>
              <a:rPr lang="en-US" dirty="0"/>
              <a:t> juga </a:t>
            </a:r>
            <a:r>
              <a:rPr lang="en-US" dirty="0" err="1"/>
              <a:t>menunjukan</a:t>
            </a:r>
            <a:r>
              <a:rPr lang="en-US" dirty="0"/>
              <a:t> </a:t>
            </a:r>
            <a:r>
              <a:rPr lang="en-US" dirty="0" err="1"/>
              <a:t>kalau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bias </a:t>
            </a:r>
            <a:r>
              <a:rPr lang="en-US" dirty="0" err="1"/>
              <a:t>dari</a:t>
            </a:r>
            <a:r>
              <a:rPr lang="en-US" dirty="0"/>
              <a:t> Cascade. 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disebabkan</a:t>
            </a:r>
            <a:r>
              <a:rPr lang="en-US" dirty="0"/>
              <a:t> oleh decision tree pada </a:t>
            </a:r>
            <a:r>
              <a:rPr lang="en-US" dirty="0" err="1"/>
              <a:t>awal</a:t>
            </a:r>
            <a:r>
              <a:rPr lang="en-US" dirty="0"/>
              <a:t> cascade yang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</a:t>
            </a:r>
            <a:r>
              <a:rPr lang="en-US" dirty="0" err="1"/>
              <a:t>tertinggi</a:t>
            </a:r>
            <a:r>
              <a:rPr lang="en-US" dirty="0"/>
              <a:t>, </a:t>
            </a:r>
            <a:r>
              <a:rPr lang="en-US" dirty="0" err="1"/>
              <a:t>memiliki</a:t>
            </a:r>
            <a:r>
              <a:rPr lang="en-US" dirty="0"/>
              <a:t> bias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kelas</a:t>
            </a:r>
            <a:r>
              <a:rPr lang="en-US" dirty="0"/>
              <a:t> </a:t>
            </a:r>
            <a:r>
              <a:rPr lang="en-US" dirty="0" err="1"/>
              <a:t>tertentu</a:t>
            </a:r>
            <a:r>
              <a:rPr lang="en-US" dirty="0"/>
              <a:t> dan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</a:t>
            </a:r>
            <a:r>
              <a:rPr lang="en-US" dirty="0" err="1"/>
              <a:t>sisa</a:t>
            </a:r>
            <a:r>
              <a:rPr lang="en-US" dirty="0"/>
              <a:t> decision tree lain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berhasil</a:t>
            </a:r>
            <a:r>
              <a:rPr lang="en-US" dirty="0"/>
              <a:t> </a:t>
            </a:r>
            <a:r>
              <a:rPr lang="en-US" dirty="0" err="1"/>
              <a:t>mengalahkan</a:t>
            </a:r>
            <a:r>
              <a:rPr lang="en-US" dirty="0"/>
              <a:t> voting decision tree </a:t>
            </a:r>
            <a:r>
              <a:rPr lang="en-US" dirty="0" err="1"/>
              <a:t>awal</a:t>
            </a:r>
            <a:endParaRPr lang="en-US" dirty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Dari Analisa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disimpulkan</a:t>
            </a:r>
            <a:r>
              <a:rPr lang="en-US" dirty="0"/>
              <a:t> </a:t>
            </a:r>
            <a:r>
              <a:rPr lang="en-US" dirty="0" err="1"/>
              <a:t>kalau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akurat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</a:t>
            </a:r>
            <a:r>
              <a:rPr lang="en-US" dirty="0" err="1"/>
              <a:t>penambahan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pengantian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menyelesaikan</a:t>
            </a:r>
            <a:r>
              <a:rPr lang="en-US" dirty="0"/>
              <a:t> problem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akhir</a:t>
            </a:r>
            <a:endParaRPr lang="en-US"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endParaRPr lang="en-US" dirty="0"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close-up of a fish&#10;&#10;Description automatically generated">
            <a:extLst>
              <a:ext uri="{FF2B5EF4-FFF2-40B4-BE49-F238E27FC236}">
                <a16:creationId xmlns:a16="http://schemas.microsoft.com/office/drawing/2014/main" id="{10F17F56-5ED9-86B3-F251-486C0676E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819" y="1068425"/>
            <a:ext cx="4061481" cy="23208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5154E9-DA8D-8817-4449-FA9BE7C4CF79}"/>
              </a:ext>
            </a:extLst>
          </p:cNvPr>
          <p:cNvSpPr txBox="1"/>
          <p:nvPr/>
        </p:nvSpPr>
        <p:spPr>
          <a:xfrm>
            <a:off x="4894958" y="3646557"/>
            <a:ext cx="381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Kotak </a:t>
            </a:r>
            <a:r>
              <a:rPr lang="en-US" sz="900" dirty="0" err="1"/>
              <a:t>hijau</a:t>
            </a:r>
            <a:r>
              <a:rPr lang="en-US" sz="900" dirty="0"/>
              <a:t> </a:t>
            </a:r>
            <a:r>
              <a:rPr lang="en-US" sz="900" dirty="0" err="1"/>
              <a:t>menggambarkan</a:t>
            </a:r>
            <a:r>
              <a:rPr lang="en-US" sz="900" dirty="0"/>
              <a:t> </a:t>
            </a:r>
            <a:r>
              <a:rPr lang="en-US" sz="900" dirty="0" err="1"/>
              <a:t>lokasi</a:t>
            </a:r>
            <a:r>
              <a:rPr lang="en-US" sz="900" dirty="0"/>
              <a:t> </a:t>
            </a:r>
            <a:r>
              <a:rPr lang="en-US" sz="900" dirty="0" err="1"/>
              <a:t>dimana</a:t>
            </a:r>
            <a:r>
              <a:rPr lang="en-US" sz="900" dirty="0"/>
              <a:t> cascade </a:t>
            </a:r>
            <a:r>
              <a:rPr lang="en-US" sz="900" dirty="0" err="1"/>
              <a:t>mengklasfikasi</a:t>
            </a:r>
            <a:r>
              <a:rPr lang="en-US" sz="900" dirty="0"/>
              <a:t> </a:t>
            </a:r>
            <a:r>
              <a:rPr lang="en-US" sz="900" dirty="0" err="1"/>
              <a:t>dengan</a:t>
            </a:r>
            <a:r>
              <a:rPr lang="en-US" sz="900" dirty="0"/>
              <a:t> salah. Kotak Merah </a:t>
            </a:r>
            <a:r>
              <a:rPr lang="en-US" sz="900" dirty="0" err="1"/>
              <a:t>adalah</a:t>
            </a:r>
            <a:r>
              <a:rPr lang="en-US" sz="900" dirty="0"/>
              <a:t> </a:t>
            </a:r>
            <a:r>
              <a:rPr lang="en-US" sz="900" dirty="0" err="1"/>
              <a:t>estimasi</a:t>
            </a:r>
            <a:r>
              <a:rPr lang="en-US" sz="900" dirty="0"/>
              <a:t> </a:t>
            </a:r>
            <a:r>
              <a:rPr lang="en-US" sz="900" dirty="0" err="1"/>
              <a:t>harapan</a:t>
            </a:r>
            <a:r>
              <a:rPr lang="en-US" sz="900" dirty="0"/>
              <a:t> </a:t>
            </a:r>
            <a:r>
              <a:rPr lang="en-US" sz="900" dirty="0" err="1"/>
              <a:t>lokasi</a:t>
            </a:r>
            <a:r>
              <a:rPr lang="en-US" sz="900" dirty="0"/>
              <a:t> </a:t>
            </a:r>
            <a:r>
              <a:rPr lang="en-US" sz="900" dirty="0" err="1"/>
              <a:t>klasifikasi</a:t>
            </a:r>
            <a:r>
              <a:rPr lang="en-US" sz="900" dirty="0"/>
              <a:t> yang </a:t>
            </a:r>
            <a:r>
              <a:rPr lang="en-US" sz="900" dirty="0" err="1"/>
              <a:t>sebenarnya</a:t>
            </a:r>
            <a:r>
              <a:rPr lang="en-US" sz="900" dirty="0"/>
              <a:t>, </a:t>
            </a:r>
            <a:r>
              <a:rPr lang="en-US" sz="900" dirty="0" err="1"/>
              <a:t>karena</a:t>
            </a:r>
            <a:r>
              <a:rPr lang="en-US" sz="900" dirty="0"/>
              <a:t> </a:t>
            </a:r>
            <a:r>
              <a:rPr lang="en-US" sz="900" dirty="0" err="1"/>
              <a:t>merepakan</a:t>
            </a:r>
            <a:r>
              <a:rPr lang="en-US" sz="900" dirty="0"/>
              <a:t> offset pada </a:t>
            </a:r>
            <a:r>
              <a:rPr lang="en-US" sz="900" dirty="0" err="1"/>
              <a:t>saat</a:t>
            </a:r>
            <a:r>
              <a:rPr lang="en-US" sz="900" dirty="0"/>
              <a:t> </a:t>
            </a:r>
            <a:r>
              <a:rPr lang="en-US" sz="900" dirty="0" err="1"/>
              <a:t>fase</a:t>
            </a:r>
            <a:r>
              <a:rPr lang="en-US" sz="900" dirty="0"/>
              <a:t> </a:t>
            </a:r>
            <a:r>
              <a:rPr lang="en-US" sz="900" dirty="0" err="1"/>
              <a:t>pelatihan</a:t>
            </a:r>
            <a:r>
              <a:rPr lang="en-US" sz="900" dirty="0"/>
              <a:t>.</a:t>
            </a:r>
          </a:p>
          <a:p>
            <a:pPr algn="ctr"/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1848D7-EC59-4A69-3B61-0CB9434298C9}"/>
              </a:ext>
            </a:extLst>
          </p:cNvPr>
          <p:cNvSpPr txBox="1"/>
          <p:nvPr/>
        </p:nvSpPr>
        <p:spPr>
          <a:xfrm>
            <a:off x="5099009" y="3358027"/>
            <a:ext cx="34050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Amphiprion23, Hasil </a:t>
            </a:r>
            <a:r>
              <a:rPr lang="en-US" dirty="0" err="1"/>
              <a:t>klasifikasi</a:t>
            </a:r>
            <a:r>
              <a:rPr lang="en-US" dirty="0"/>
              <a:t> = [1, 2, 1]</a:t>
            </a:r>
            <a:endParaRPr lang="en-ID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2"/>
          <p:cNvSpPr txBox="1">
            <a:spLocks noGrp="1"/>
          </p:cNvSpPr>
          <p:nvPr>
            <p:ph type="title"/>
          </p:nvPr>
        </p:nvSpPr>
        <p:spPr>
          <a:xfrm>
            <a:off x="485875" y="18669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Kesimpulan dan Saran</a:t>
            </a:r>
            <a:endParaRPr/>
          </a:p>
        </p:txBody>
      </p:sp>
      <p:pic>
        <p:nvPicPr>
          <p:cNvPr id="399" name="Google Shape;39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3"/>
          <p:cNvSpPr txBox="1">
            <a:spLocks noGrp="1"/>
          </p:cNvSpPr>
          <p:nvPr>
            <p:ph type="body" idx="1"/>
          </p:nvPr>
        </p:nvSpPr>
        <p:spPr>
          <a:xfrm>
            <a:off x="311700" y="649625"/>
            <a:ext cx="8520600" cy="41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GB" sz="1800" i="1" dirty="0"/>
              <a:t>Viola-Jones Feature Extraction dan </a:t>
            </a:r>
            <a:r>
              <a:rPr lang="en-GB" sz="1800" i="1" dirty="0" err="1"/>
              <a:t>BoostingBerbasis</a:t>
            </a:r>
            <a:r>
              <a:rPr lang="en-GB" sz="1800" i="1" dirty="0"/>
              <a:t> Decision Tree </a:t>
            </a:r>
            <a:r>
              <a:rPr lang="en-GB" dirty="0" err="1"/>
              <a:t>berhasil</a:t>
            </a:r>
            <a:r>
              <a:rPr lang="en-GB" dirty="0"/>
              <a:t> </a:t>
            </a:r>
            <a:r>
              <a:rPr lang="en-GB" dirty="0" err="1"/>
              <a:t>dibuat</a:t>
            </a:r>
            <a:endParaRPr lang="en-GB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sz="1800" i="1" dirty="0"/>
              <a:t>Viola-Jones Feature Extraction dan </a:t>
            </a:r>
            <a:r>
              <a:rPr lang="en-US" sz="1800" i="1" dirty="0" err="1"/>
              <a:t>BoostingBerbasis</a:t>
            </a:r>
            <a:r>
              <a:rPr lang="en-US" sz="1800" i="1" dirty="0"/>
              <a:t> Decision Tree </a:t>
            </a:r>
            <a:r>
              <a:rPr lang="en-US" sz="1800" dirty="0" err="1"/>
              <a:t>tidak</a:t>
            </a:r>
            <a:r>
              <a:rPr lang="en-US" sz="1800" dirty="0"/>
              <a:t> </a:t>
            </a:r>
            <a:r>
              <a:rPr lang="en-US" sz="1800" dirty="0" err="1"/>
              <a:t>berhasil</a:t>
            </a:r>
            <a:r>
              <a:rPr lang="en-US" sz="1800" dirty="0"/>
              <a:t> </a:t>
            </a:r>
            <a:r>
              <a:rPr lang="en-US" sz="1800" dirty="0" err="1"/>
              <a:t>melakukan</a:t>
            </a:r>
            <a:r>
              <a:rPr lang="en-US" sz="1800" dirty="0"/>
              <a:t> </a:t>
            </a:r>
            <a:r>
              <a:rPr lang="en-US" sz="1800" dirty="0" err="1"/>
              <a:t>klasifikasi</a:t>
            </a:r>
            <a:r>
              <a:rPr lang="en-US" sz="1800" dirty="0"/>
              <a:t> </a:t>
            </a:r>
            <a:r>
              <a:rPr lang="en-US" sz="1800" dirty="0" err="1"/>
              <a:t>secara</a:t>
            </a:r>
            <a:r>
              <a:rPr lang="en-US" sz="1800" dirty="0"/>
              <a:t> </a:t>
            </a:r>
            <a:r>
              <a:rPr lang="en-US" sz="1800" dirty="0" err="1"/>
              <a:t>akurat</a:t>
            </a:r>
            <a:r>
              <a:rPr lang="en-US" sz="1800" dirty="0"/>
              <a:t>. </a:t>
            </a:r>
            <a:r>
              <a:rPr lang="en-US" sz="1800" dirty="0" err="1"/>
              <a:t>Akurasi</a:t>
            </a:r>
            <a:r>
              <a:rPr lang="en-US" sz="1800" dirty="0"/>
              <a:t> yang </a:t>
            </a:r>
            <a:r>
              <a:rPr lang="en-US" sz="1800" dirty="0" err="1"/>
              <a:t>didapat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validasi</a:t>
            </a:r>
            <a:r>
              <a:rPr lang="en-US" sz="1800" dirty="0"/>
              <a:t> </a:t>
            </a:r>
            <a:r>
              <a:rPr lang="en-US" sz="1800" dirty="0" err="1"/>
              <a:t>akhir</a:t>
            </a:r>
            <a:r>
              <a:rPr lang="en-US" sz="1800" dirty="0"/>
              <a:t> </a:t>
            </a:r>
            <a:r>
              <a:rPr lang="en-US" sz="1800" dirty="0" err="1"/>
              <a:t>hanya</a:t>
            </a:r>
            <a:r>
              <a:rPr lang="en-US" sz="1800" dirty="0"/>
              <a:t> </a:t>
            </a:r>
            <a:r>
              <a:rPr lang="en-US" sz="1800" dirty="0" err="1"/>
              <a:t>sebesar</a:t>
            </a:r>
            <a:r>
              <a:rPr lang="en-US" sz="1800" dirty="0"/>
              <a:t> 16% </a:t>
            </a:r>
            <a:r>
              <a:rPr lang="en-US" sz="1800" dirty="0" err="1"/>
              <a:t>saja</a:t>
            </a:r>
            <a:r>
              <a:rPr lang="en-US" sz="1800" dirty="0"/>
              <a:t>.</a:t>
            </a:r>
            <a:endParaRPr lang="en-US" dirty="0"/>
          </a:p>
        </p:txBody>
      </p:sp>
      <p:sp>
        <p:nvSpPr>
          <p:cNvPr id="405" name="Google Shape;405;p63"/>
          <p:cNvSpPr txBox="1">
            <a:spLocks noGrp="1"/>
          </p:cNvSpPr>
          <p:nvPr>
            <p:ph type="title"/>
          </p:nvPr>
        </p:nvSpPr>
        <p:spPr>
          <a:xfrm>
            <a:off x="-288520" y="102725"/>
            <a:ext cx="3038700" cy="10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700" dirty="0">
                <a:latin typeface="Source Sans Pro"/>
                <a:ea typeface="Source Sans Pro"/>
                <a:cs typeface="Source Sans Pro"/>
                <a:sym typeface="Source Sans Pro"/>
              </a:rPr>
              <a:t>Kesimpulan</a:t>
            </a:r>
            <a:endParaRPr sz="27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" name="Google Shape;405;p63">
            <a:extLst>
              <a:ext uri="{FF2B5EF4-FFF2-40B4-BE49-F238E27FC236}">
                <a16:creationId xmlns:a16="http://schemas.microsoft.com/office/drawing/2014/main" id="{81D889A9-0F8E-E064-221C-863A07DE43DC}"/>
              </a:ext>
            </a:extLst>
          </p:cNvPr>
          <p:cNvSpPr txBox="1">
            <a:spLocks/>
          </p:cNvSpPr>
          <p:nvPr/>
        </p:nvSpPr>
        <p:spPr>
          <a:xfrm>
            <a:off x="750571" y="2244302"/>
            <a:ext cx="30387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en-GB" sz="2700" dirty="0">
                <a:latin typeface="Source Sans Pro"/>
                <a:ea typeface="Source Sans Pro"/>
                <a:cs typeface="Source Sans Pro"/>
                <a:sym typeface="Source Sans Pro"/>
              </a:rPr>
              <a:t>Saran</a:t>
            </a:r>
          </a:p>
        </p:txBody>
      </p:sp>
      <p:sp>
        <p:nvSpPr>
          <p:cNvPr id="3" name="Google Shape;410;p64">
            <a:extLst>
              <a:ext uri="{FF2B5EF4-FFF2-40B4-BE49-F238E27FC236}">
                <a16:creationId xmlns:a16="http://schemas.microsoft.com/office/drawing/2014/main" id="{4C26AA71-64DF-E060-E726-E72F25A1EBF4}"/>
              </a:ext>
            </a:extLst>
          </p:cNvPr>
          <p:cNvSpPr txBox="1">
            <a:spLocks/>
          </p:cNvSpPr>
          <p:nvPr/>
        </p:nvSpPr>
        <p:spPr>
          <a:xfrm>
            <a:off x="311700" y="2791201"/>
            <a:ext cx="8520600" cy="2249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Font typeface="Source Sans Pro"/>
              <a:buAutoNum type="arabicPeriod"/>
            </a:pPr>
            <a:r>
              <a:rPr lang="en-US"/>
              <a:t>Mencari solusi untuk salah klasifikasi oleh sliding-window</a:t>
            </a:r>
          </a:p>
          <a:p>
            <a:pPr>
              <a:buFont typeface="Source Sans Pro"/>
              <a:buAutoNum type="arabicPeriod"/>
            </a:pPr>
            <a:r>
              <a:rPr lang="en-US"/>
              <a:t>Perubahan rumus perhitungan bobot voting untuk menurunkan bias pada saat klasifikasi</a:t>
            </a:r>
          </a:p>
          <a:p>
            <a:pPr>
              <a:buFont typeface="Source Sans Pro"/>
              <a:buAutoNum type="arabicPeriod"/>
            </a:pPr>
            <a:r>
              <a:rPr lang="en-US"/>
              <a:t>Memodifikasi metode agar dapat mengklasifikasi gambar dengan ukuran dinamis</a:t>
            </a:r>
          </a:p>
          <a:p>
            <a:pPr>
              <a:buFont typeface="Source Sans Pro"/>
              <a:buAutoNum type="arabicPeriod"/>
            </a:pPr>
            <a:r>
              <a:rPr lang="en-US"/>
              <a:t>Pengimplementasian multi-processing untuk mempercepat proses training</a:t>
            </a:r>
            <a:endParaRPr lang="en-US" i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4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20600" cy="41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belom</a:t>
            </a:r>
            <a:r>
              <a:rPr lang="en-US" dirty="0"/>
              <a:t> </a:t>
            </a:r>
            <a:r>
              <a:rPr lang="en-US" dirty="0" err="1"/>
              <a:t>diuji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data </a:t>
            </a:r>
            <a:r>
              <a:rPr lang="en-US" dirty="0" err="1"/>
              <a:t>lapangan</a:t>
            </a:r>
            <a:r>
              <a:rPr lang="en-US" dirty="0"/>
              <a:t> yang </a:t>
            </a:r>
            <a:r>
              <a:rPr lang="en-US" dirty="0" err="1"/>
              <a:t>sesungguhnya</a:t>
            </a:r>
            <a:r>
              <a:rPr lang="en-US" dirty="0"/>
              <a:t>. </a:t>
            </a:r>
            <a:r>
              <a:rPr lang="en-US" dirty="0" err="1"/>
              <a:t>Kekurangan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dipenuhi</a:t>
            </a:r>
            <a:r>
              <a:rPr lang="en-US" dirty="0"/>
              <a:t> pada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revisi</a:t>
            </a:r>
            <a:endParaRPr i="1" dirty="0"/>
          </a:p>
        </p:txBody>
      </p:sp>
      <p:sp>
        <p:nvSpPr>
          <p:cNvPr id="411" name="Google Shape;411;p64"/>
          <p:cNvSpPr txBox="1">
            <a:spLocks noGrp="1"/>
          </p:cNvSpPr>
          <p:nvPr>
            <p:ph type="title"/>
          </p:nvPr>
        </p:nvSpPr>
        <p:spPr>
          <a:xfrm>
            <a:off x="826770" y="216425"/>
            <a:ext cx="4112375" cy="707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700" dirty="0" err="1">
                <a:latin typeface="Source Sans Pro"/>
                <a:ea typeface="Source Sans Pro"/>
                <a:cs typeface="Source Sans Pro"/>
                <a:sym typeface="Source Sans Pro"/>
              </a:rPr>
              <a:t>Kekurangan</a:t>
            </a:r>
            <a:r>
              <a:rPr lang="en-GB" sz="27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GB" sz="2700" dirty="0" err="1">
                <a:latin typeface="Source Sans Pro"/>
                <a:ea typeface="Source Sans Pro"/>
                <a:cs typeface="Source Sans Pro"/>
                <a:sym typeface="Source Sans Pro"/>
              </a:rPr>
              <a:t>Penelitian</a:t>
            </a:r>
            <a:endParaRPr sz="27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5"/>
          <p:cNvSpPr txBox="1">
            <a:spLocks noGrp="1"/>
          </p:cNvSpPr>
          <p:nvPr>
            <p:ph type="title"/>
          </p:nvPr>
        </p:nvSpPr>
        <p:spPr>
          <a:xfrm>
            <a:off x="485875" y="18669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Terima Kasih !</a:t>
            </a:r>
            <a:endParaRPr/>
          </a:p>
        </p:txBody>
      </p:sp>
      <p:pic>
        <p:nvPicPr>
          <p:cNvPr id="417" name="Google Shape;41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4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20600" cy="41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i="1" dirty="0"/>
              <a:t>Temp</a:t>
            </a:r>
            <a:endParaRPr i="1" dirty="0"/>
          </a:p>
        </p:txBody>
      </p:sp>
      <p:sp>
        <p:nvSpPr>
          <p:cNvPr id="411" name="Google Shape;411;p64"/>
          <p:cNvSpPr txBox="1">
            <a:spLocks noGrp="1"/>
          </p:cNvSpPr>
          <p:nvPr>
            <p:ph type="title"/>
          </p:nvPr>
        </p:nvSpPr>
        <p:spPr>
          <a:xfrm>
            <a:off x="826770" y="216425"/>
            <a:ext cx="4112375" cy="707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700" dirty="0" err="1">
                <a:latin typeface="Source Sans Pro"/>
                <a:ea typeface="Source Sans Pro"/>
                <a:cs typeface="Source Sans Pro"/>
                <a:sym typeface="Source Sans Pro"/>
              </a:rPr>
              <a:t>Pertanyaan</a:t>
            </a:r>
            <a:r>
              <a:rPr lang="en-GB" sz="2700" dirty="0">
                <a:latin typeface="Source Sans Pro"/>
                <a:ea typeface="Source Sans Pro"/>
                <a:cs typeface="Source Sans Pro"/>
                <a:sym typeface="Source Sans Pro"/>
              </a:rPr>
              <a:t>:</a:t>
            </a:r>
            <a:endParaRPr sz="27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38017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Revisi</a:t>
            </a:r>
            <a:r>
              <a:rPr lang="en-GB" dirty="0"/>
              <a:t> Pada SPS</a:t>
            </a:r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428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n-US" dirty="0" err="1"/>
              <a:t>Kesalahan</a:t>
            </a:r>
            <a:r>
              <a:rPr lang="en-US" dirty="0"/>
              <a:t> </a:t>
            </a:r>
            <a:r>
              <a:rPr lang="en-US" dirty="0" err="1"/>
              <a:t>menyamakan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objek</a:t>
            </a:r>
            <a:endParaRPr lang="en-US" dirty="0"/>
          </a:p>
          <a:p>
            <a:pPr marL="0" indent="0">
              <a:buNone/>
            </a:pPr>
            <a:r>
              <a:rPr lang="en-US" sz="1400" dirty="0" err="1"/>
              <a:t>Perbaikan</a:t>
            </a:r>
            <a:r>
              <a:rPr lang="en-US" sz="1400" dirty="0"/>
              <a:t>: </a:t>
            </a:r>
            <a:r>
              <a:rPr lang="en-US" sz="1400" dirty="0" err="1"/>
              <a:t>Penulisan</a:t>
            </a:r>
            <a:r>
              <a:rPr lang="en-US" sz="1400" dirty="0"/>
              <a:t> </a:t>
            </a:r>
            <a:r>
              <a:rPr lang="en-US" sz="1400" dirty="0" err="1"/>
              <a:t>ulang</a:t>
            </a:r>
            <a:r>
              <a:rPr lang="en-US" sz="1400" dirty="0"/>
              <a:t> Bab 2.1 </a:t>
            </a:r>
            <a:r>
              <a:rPr lang="en-US" sz="1400" dirty="0" err="1"/>
              <a:t>Pengertian</a:t>
            </a:r>
            <a:r>
              <a:rPr lang="en-US" sz="1400" dirty="0"/>
              <a:t> </a:t>
            </a:r>
            <a:r>
              <a:rPr lang="en-US" sz="1400" dirty="0" err="1"/>
              <a:t>Deteksi</a:t>
            </a:r>
            <a:r>
              <a:rPr lang="en-US" sz="1400" dirty="0"/>
              <a:t> </a:t>
            </a:r>
            <a:r>
              <a:rPr lang="en-US" sz="1400" dirty="0" err="1"/>
              <a:t>Objek</a:t>
            </a:r>
            <a:r>
              <a:rPr lang="en-US" sz="1400" dirty="0"/>
              <a:t> </a:t>
            </a:r>
            <a:r>
              <a:rPr lang="en-US" sz="1400" dirty="0" err="1"/>
              <a:t>menjadi</a:t>
            </a:r>
            <a:r>
              <a:rPr lang="en-US" sz="1400" dirty="0"/>
              <a:t> 2.1 </a:t>
            </a:r>
            <a:r>
              <a:rPr lang="en-US" sz="1400" dirty="0" err="1"/>
              <a:t>Pengertian</a:t>
            </a:r>
            <a:r>
              <a:rPr lang="en-US" sz="1400" dirty="0"/>
              <a:t> </a:t>
            </a:r>
            <a:r>
              <a:rPr lang="en-US" sz="1400" dirty="0" err="1"/>
              <a:t>Klasifikasi</a:t>
            </a:r>
            <a:r>
              <a:rPr lang="en-US" sz="1400" dirty="0"/>
              <a:t> </a:t>
            </a:r>
            <a:r>
              <a:rPr lang="en-US" sz="1400" dirty="0" err="1"/>
              <a:t>Objek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285750" indent="-285750"/>
            <a:r>
              <a:rPr lang="en-US" dirty="0"/>
              <a:t>Alur </a:t>
            </a:r>
            <a:r>
              <a:rPr lang="en-US" dirty="0" err="1"/>
              <a:t>penjelasan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flowchart,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sulit</a:t>
            </a:r>
            <a:r>
              <a:rPr lang="en-US" dirty="0"/>
              <a:t> </a:t>
            </a:r>
            <a:r>
              <a:rPr lang="en-US" dirty="0" err="1"/>
              <a:t>dimengerti</a:t>
            </a:r>
            <a:endParaRPr lang="en-US" dirty="0"/>
          </a:p>
          <a:p>
            <a:pPr marL="0" indent="0">
              <a:buNone/>
            </a:pPr>
            <a:r>
              <a:rPr lang="en-US" sz="1400" dirty="0" err="1"/>
              <a:t>Perbaikan</a:t>
            </a:r>
            <a:r>
              <a:rPr lang="en-US" sz="1400" dirty="0"/>
              <a:t>: </a:t>
            </a:r>
            <a:r>
              <a:rPr lang="en-US" sz="1400" dirty="0" err="1"/>
              <a:t>Merobak</a:t>
            </a:r>
            <a:r>
              <a:rPr lang="en-US" sz="1400" dirty="0"/>
              <a:t> </a:t>
            </a:r>
            <a:r>
              <a:rPr lang="en-US" sz="1400" dirty="0" err="1"/>
              <a:t>ulang</a:t>
            </a:r>
            <a:r>
              <a:rPr lang="en-US" sz="1400" dirty="0"/>
              <a:t> </a:t>
            </a:r>
            <a:r>
              <a:rPr lang="en-US" sz="1400" dirty="0" err="1"/>
              <a:t>isi</a:t>
            </a:r>
            <a:r>
              <a:rPr lang="en-US" sz="1400" dirty="0"/>
              <a:t> </a:t>
            </a:r>
            <a:r>
              <a:rPr lang="en-US" sz="1400" dirty="0" err="1"/>
              <a:t>dari</a:t>
            </a:r>
            <a:r>
              <a:rPr lang="en-US" sz="1400" dirty="0"/>
              <a:t> Bab 2 agar </a:t>
            </a:r>
            <a:r>
              <a:rPr lang="en-US" sz="1400" dirty="0" err="1"/>
              <a:t>lebih</a:t>
            </a:r>
            <a:r>
              <a:rPr lang="en-US" sz="1400" dirty="0"/>
              <a:t> </a:t>
            </a:r>
            <a:r>
              <a:rPr lang="en-US" sz="1400" dirty="0" err="1"/>
              <a:t>sesuai</a:t>
            </a:r>
            <a:r>
              <a:rPr lang="en-US" sz="1400" dirty="0"/>
              <a:t> </a:t>
            </a:r>
            <a:r>
              <a:rPr lang="en-US" sz="1400" dirty="0" err="1"/>
              <a:t>dengan</a:t>
            </a:r>
            <a:r>
              <a:rPr lang="en-US" sz="1400" dirty="0"/>
              <a:t> flowchart </a:t>
            </a:r>
            <a:r>
              <a:rPr lang="en-US" sz="1400" dirty="0" err="1"/>
              <a:t>Metode</a:t>
            </a:r>
            <a:r>
              <a:rPr lang="en-US" sz="1400" dirty="0"/>
              <a:t> yang </a:t>
            </a:r>
            <a:r>
              <a:rPr lang="en-US" sz="1400" dirty="0" err="1"/>
              <a:t>diikuti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285750" indent="-285750"/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menjelaskan</a:t>
            </a:r>
            <a:r>
              <a:rPr lang="en-US" dirty="0"/>
              <a:t> proses </a:t>
            </a:r>
            <a:r>
              <a:rPr lang="en-US" dirty="0" err="1"/>
              <a:t>validasi</a:t>
            </a:r>
            <a:r>
              <a:rPr lang="en-US" dirty="0"/>
              <a:t> </a:t>
            </a:r>
            <a:r>
              <a:rPr lang="en-US" dirty="0" err="1"/>
              <a:t>setelah</a:t>
            </a:r>
            <a:r>
              <a:rPr lang="en-US" dirty="0"/>
              <a:t> training</a:t>
            </a:r>
          </a:p>
          <a:p>
            <a:pPr marL="0" indent="0">
              <a:buNone/>
            </a:pPr>
            <a:r>
              <a:rPr lang="en-US" sz="1400" dirty="0" err="1"/>
              <a:t>Perbaikan</a:t>
            </a:r>
            <a:r>
              <a:rPr lang="en-US" sz="1400" dirty="0"/>
              <a:t>: </a:t>
            </a:r>
            <a:r>
              <a:rPr lang="en-US" sz="1400" dirty="0" err="1"/>
              <a:t>Menambahkan</a:t>
            </a:r>
            <a:r>
              <a:rPr lang="en-US" sz="1400" dirty="0"/>
              <a:t> Sub-</a:t>
            </a:r>
            <a:r>
              <a:rPr lang="en-US" sz="1400" dirty="0" err="1"/>
              <a:t>bab</a:t>
            </a:r>
            <a:r>
              <a:rPr lang="en-US" sz="1400" dirty="0"/>
              <a:t> 3.4 </a:t>
            </a:r>
            <a:r>
              <a:rPr lang="en-US" sz="1400" dirty="0" err="1"/>
              <a:t>Skenario</a:t>
            </a:r>
            <a:r>
              <a:rPr lang="en-US" sz="1400" dirty="0"/>
              <a:t> </a:t>
            </a:r>
            <a:r>
              <a:rPr lang="en-US" sz="1400" dirty="0" err="1"/>
              <a:t>Eksperimen</a:t>
            </a:r>
            <a:r>
              <a:rPr lang="en-US" sz="1400" dirty="0"/>
              <a:t> dan </a:t>
            </a:r>
            <a:r>
              <a:rPr lang="en-US" sz="1400" dirty="0" err="1"/>
              <a:t>Validasi</a:t>
            </a:r>
            <a:endParaRPr sz="1400" dirty="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Tujuan</a:t>
            </a:r>
            <a:r>
              <a:rPr lang="en-GB" dirty="0"/>
              <a:t> </a:t>
            </a:r>
            <a:r>
              <a:rPr lang="en-GB" dirty="0" err="1"/>
              <a:t>Penelitian</a:t>
            </a:r>
            <a:endParaRPr dirty="0"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443319" y="1131693"/>
            <a:ext cx="4128681" cy="3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342900"/>
            <a:r>
              <a:rPr lang="en-GB" sz="1200" dirty="0" err="1"/>
              <a:t>Menerus</a:t>
            </a:r>
            <a:r>
              <a:rPr lang="en-GB" sz="1200" dirty="0"/>
              <a:t> </a:t>
            </a:r>
            <a:r>
              <a:rPr lang="en-GB" sz="1200" dirty="0" err="1"/>
              <a:t>penelitian</a:t>
            </a:r>
            <a:r>
              <a:rPr lang="en-GB" sz="1200" dirty="0"/>
              <a:t> </a:t>
            </a:r>
            <a:r>
              <a:rPr lang="en-GB" sz="1200" dirty="0" err="1"/>
              <a:t>dari</a:t>
            </a:r>
            <a:r>
              <a:rPr lang="en-GB" sz="1200" dirty="0"/>
              <a:t> </a:t>
            </a:r>
            <a:r>
              <a:rPr lang="en-GB" sz="1200" dirty="0" err="1"/>
              <a:t>Hafizhun</a:t>
            </a:r>
            <a:r>
              <a:rPr lang="en-GB" sz="1200" dirty="0"/>
              <a:t> (2023), </a:t>
            </a:r>
            <a:r>
              <a:rPr lang="en-ID" sz="1200" dirty="0"/>
              <a:t>FISH MOVEMENT TRACKING MENGGUNAKAN METODE GAUSSIAN MIXTURE MODELS (GMM) DAN KALMAN FILTER.</a:t>
            </a:r>
            <a:endParaRPr lang="en-GB" sz="1200" dirty="0"/>
          </a:p>
          <a:p>
            <a:pPr marL="0" indent="0">
              <a:buNone/>
            </a:pPr>
            <a:r>
              <a:rPr lang="en-GB" sz="1200" dirty="0" err="1"/>
              <a:t>Kelemahan</a:t>
            </a:r>
            <a:r>
              <a:rPr lang="en-GB" sz="1200" dirty="0"/>
              <a:t> </a:t>
            </a:r>
            <a:r>
              <a:rPr lang="en-GB" sz="1200" dirty="0" err="1"/>
              <a:t>Hafizhun</a:t>
            </a:r>
            <a:r>
              <a:rPr lang="en-GB" sz="1200" dirty="0"/>
              <a:t> (2023):</a:t>
            </a:r>
            <a:br>
              <a:rPr lang="en-GB" sz="1200" dirty="0"/>
            </a:br>
            <a:r>
              <a:rPr lang="en-GB" sz="1200" dirty="0" err="1"/>
              <a:t>Metode</a:t>
            </a:r>
            <a:r>
              <a:rPr lang="en-GB" sz="1200" dirty="0"/>
              <a:t> </a:t>
            </a:r>
            <a:r>
              <a:rPr lang="en-GB" sz="1200" dirty="0" err="1"/>
              <a:t>belum</a:t>
            </a:r>
            <a:r>
              <a:rPr lang="en-GB" sz="1200" dirty="0"/>
              <a:t> </a:t>
            </a:r>
            <a:r>
              <a:rPr lang="en-GB" sz="1200" dirty="0" err="1"/>
              <a:t>dapat</a:t>
            </a:r>
            <a:r>
              <a:rPr lang="en-GB" sz="1200" dirty="0"/>
              <a:t> </a:t>
            </a:r>
            <a:r>
              <a:rPr lang="en-GB" sz="1200" dirty="0" err="1"/>
              <a:t>membedakan</a:t>
            </a:r>
            <a:r>
              <a:rPr lang="en-GB" sz="1200" dirty="0"/>
              <a:t> </a:t>
            </a:r>
            <a:r>
              <a:rPr lang="en-GB" sz="1200" dirty="0" err="1"/>
              <a:t>objek</a:t>
            </a:r>
            <a:r>
              <a:rPr lang="en-GB" sz="1200" dirty="0"/>
              <a:t> ikan </a:t>
            </a:r>
            <a:r>
              <a:rPr lang="en-GB" sz="1200" dirty="0" err="1"/>
              <a:t>dengan</a:t>
            </a:r>
            <a:r>
              <a:rPr lang="en-GB" sz="1200" dirty="0"/>
              <a:t> </a:t>
            </a:r>
            <a:r>
              <a:rPr lang="en-GB" sz="1200" dirty="0" err="1"/>
              <a:t>objek</a:t>
            </a:r>
            <a:r>
              <a:rPr lang="en-GB" sz="1200" dirty="0"/>
              <a:t> </a:t>
            </a:r>
            <a:r>
              <a:rPr lang="en-GB" sz="1200" dirty="0" err="1"/>
              <a:t>bergerak</a:t>
            </a:r>
            <a:r>
              <a:rPr lang="en-GB" sz="1200" dirty="0"/>
              <a:t> </a:t>
            </a:r>
            <a:r>
              <a:rPr lang="en-GB" sz="1200" dirty="0" err="1"/>
              <a:t>lainnya</a:t>
            </a:r>
            <a:r>
              <a:rPr lang="en-GB" sz="1200" dirty="0"/>
              <a:t>, dan </a:t>
            </a:r>
            <a:r>
              <a:rPr lang="en-GB" sz="1200" dirty="0" err="1"/>
              <a:t>memerlukan</a:t>
            </a:r>
            <a:r>
              <a:rPr lang="en-GB" sz="1200" dirty="0"/>
              <a:t> </a:t>
            </a:r>
            <a:r>
              <a:rPr lang="en-GB" sz="1200" dirty="0" err="1"/>
              <a:t>metode</a:t>
            </a:r>
            <a:r>
              <a:rPr lang="en-GB" sz="1200" dirty="0"/>
              <a:t> yang </a:t>
            </a:r>
            <a:r>
              <a:rPr lang="en-GB" sz="1200" dirty="0" err="1"/>
              <a:t>lebih</a:t>
            </a:r>
            <a:r>
              <a:rPr lang="en-GB" sz="1200" dirty="0"/>
              <a:t> </a:t>
            </a:r>
            <a:r>
              <a:rPr lang="en-GB" sz="1200" dirty="0" err="1"/>
              <a:t>kompleks</a:t>
            </a:r>
            <a:r>
              <a:rPr lang="en-GB" sz="1200" dirty="0"/>
              <a:t> </a:t>
            </a:r>
            <a:r>
              <a:rPr lang="en-GB" sz="1200" dirty="0" err="1"/>
              <a:t>untuk</a:t>
            </a:r>
            <a:r>
              <a:rPr lang="en-GB" sz="1200" dirty="0"/>
              <a:t> </a:t>
            </a:r>
            <a:r>
              <a:rPr lang="en-GB" sz="1200" dirty="0" err="1"/>
              <a:t>membedakan</a:t>
            </a:r>
            <a:r>
              <a:rPr lang="en-GB" sz="1200" dirty="0"/>
              <a:t> </a:t>
            </a:r>
            <a:r>
              <a:rPr lang="en-GB" sz="1200" dirty="0" err="1"/>
              <a:t>objek</a:t>
            </a:r>
            <a:r>
              <a:rPr lang="en-GB" sz="1200" dirty="0"/>
              <a:t> ikan </a:t>
            </a:r>
            <a:r>
              <a:rPr lang="en-GB" sz="1200" dirty="0" err="1"/>
              <a:t>dengan</a:t>
            </a:r>
            <a:r>
              <a:rPr lang="en-GB" sz="1200" dirty="0"/>
              <a:t> </a:t>
            </a:r>
            <a:r>
              <a:rPr lang="en-GB" sz="1200" dirty="0" err="1"/>
              <a:t>objek</a:t>
            </a:r>
            <a:r>
              <a:rPr lang="en-GB" sz="1200" dirty="0"/>
              <a:t> </a:t>
            </a:r>
            <a:r>
              <a:rPr lang="en-GB" sz="1200" dirty="0" err="1"/>
              <a:t>lainnya</a:t>
            </a:r>
            <a:r>
              <a:rPr lang="en-GB" sz="1200" dirty="0"/>
              <a:t>.</a:t>
            </a:r>
          </a:p>
          <a:p>
            <a:pPr marL="0" indent="0">
              <a:buNone/>
            </a:pPr>
            <a:endParaRPr lang="en-GB" sz="1200" dirty="0"/>
          </a:p>
          <a:p>
            <a:pPr marL="171450" indent="-171450"/>
            <a:r>
              <a:rPr lang="en-ID" sz="1200" dirty="0"/>
              <a:t>Output </a:t>
            </a:r>
            <a:r>
              <a:rPr lang="en-ID" sz="1200" dirty="0" err="1"/>
              <a:t>segmentasi</a:t>
            </a:r>
            <a:r>
              <a:rPr lang="en-ID" sz="1200" dirty="0"/>
              <a:t> Kalman Filter </a:t>
            </a:r>
            <a:r>
              <a:rPr lang="en-ID" sz="1200" dirty="0" err="1"/>
              <a:t>dari</a:t>
            </a:r>
            <a:r>
              <a:rPr lang="en-ID" sz="1200" dirty="0"/>
              <a:t> </a:t>
            </a:r>
            <a:r>
              <a:rPr lang="en-ID" sz="1200" dirty="0" err="1"/>
              <a:t>Hafizhun</a:t>
            </a:r>
            <a:r>
              <a:rPr lang="en-ID" sz="1200" dirty="0"/>
              <a:t> (2023) </a:t>
            </a:r>
            <a:r>
              <a:rPr lang="en-ID" sz="1200" dirty="0" err="1"/>
              <a:t>bisa</a:t>
            </a:r>
            <a:r>
              <a:rPr lang="en-ID" sz="1200" dirty="0"/>
              <a:t> </a:t>
            </a:r>
            <a:r>
              <a:rPr lang="en-ID" sz="1200" dirty="0" err="1"/>
              <a:t>digunakan</a:t>
            </a:r>
            <a:r>
              <a:rPr lang="en-ID" sz="1200" dirty="0"/>
              <a:t> </a:t>
            </a:r>
            <a:r>
              <a:rPr lang="en-ID" sz="1200" dirty="0" err="1"/>
              <a:t>sebagai</a:t>
            </a:r>
            <a:r>
              <a:rPr lang="en-ID" sz="1200" dirty="0"/>
              <a:t> input </a:t>
            </a:r>
            <a:r>
              <a:rPr lang="en-ID" sz="1200" dirty="0" err="1"/>
              <a:t>klasifikasi</a:t>
            </a:r>
            <a:r>
              <a:rPr lang="en-ID" sz="1200" dirty="0"/>
              <a:t> ikan </a:t>
            </a:r>
            <a:r>
              <a:rPr lang="en-ID" sz="1200" dirty="0" err="1"/>
              <a:t>menggunakan</a:t>
            </a:r>
            <a:r>
              <a:rPr lang="en-ID" sz="1200" dirty="0"/>
              <a:t> Viola-Jones Feature Extraction, </a:t>
            </a:r>
            <a:r>
              <a:rPr lang="en-ID" sz="1200" dirty="0" err="1"/>
              <a:t>untuk</a:t>
            </a:r>
            <a:r>
              <a:rPr lang="en-ID" sz="1200" dirty="0"/>
              <a:t> </a:t>
            </a:r>
            <a:r>
              <a:rPr lang="en-ID" sz="1200" dirty="0" err="1"/>
              <a:t>melakukan</a:t>
            </a:r>
            <a:r>
              <a:rPr lang="en-ID" sz="1200" dirty="0"/>
              <a:t> </a:t>
            </a:r>
            <a:r>
              <a:rPr lang="en-ID" sz="1200" dirty="0" err="1"/>
              <a:t>penghitungan</a:t>
            </a:r>
            <a:r>
              <a:rPr lang="en-ID" sz="1200" dirty="0"/>
              <a:t> ikan</a:t>
            </a:r>
            <a:endParaRPr lang="en-GB" sz="1200" dirty="0"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BF7CD3-8F70-B850-11AD-0B582D8B0E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9098" y="470138"/>
            <a:ext cx="2034940" cy="1416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9EC7BA-A95F-400A-D857-C2D66A32E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1136" y="467344"/>
            <a:ext cx="1785954" cy="14166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F71432-0C2B-5091-F622-3DE1FC50C730}"/>
              </a:ext>
            </a:extLst>
          </p:cNvPr>
          <p:cNvSpPr txBox="1"/>
          <p:nvPr/>
        </p:nvSpPr>
        <p:spPr>
          <a:xfrm>
            <a:off x="5035945" y="1896619"/>
            <a:ext cx="3256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Proses </a:t>
            </a:r>
            <a:r>
              <a:rPr lang="en-US" sz="900" dirty="0" err="1"/>
              <a:t>deteksi</a:t>
            </a:r>
            <a:r>
              <a:rPr lang="en-US" sz="900" dirty="0"/>
              <a:t> </a:t>
            </a:r>
            <a:r>
              <a:rPr lang="en-US" sz="900" dirty="0" err="1"/>
              <a:t>objek</a:t>
            </a:r>
            <a:r>
              <a:rPr lang="en-US" sz="900" dirty="0"/>
              <a:t> </a:t>
            </a:r>
            <a:r>
              <a:rPr lang="en-US" sz="900" dirty="0" err="1"/>
              <a:t>bergerak</a:t>
            </a:r>
            <a:r>
              <a:rPr lang="en-US" sz="900" dirty="0"/>
              <a:t> </a:t>
            </a:r>
            <a:r>
              <a:rPr lang="en-US" sz="900" dirty="0" err="1"/>
              <a:t>menggunakan</a:t>
            </a:r>
            <a:r>
              <a:rPr lang="en-US" sz="900" dirty="0"/>
              <a:t> GMM, </a:t>
            </a:r>
            <a:r>
              <a:rPr lang="en-US" sz="900" dirty="0" err="1"/>
              <a:t>Hafizhun</a:t>
            </a:r>
            <a:r>
              <a:rPr lang="en-US" sz="900" dirty="0"/>
              <a:t> (2023)</a:t>
            </a:r>
            <a:endParaRPr lang="en-ID" sz="9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108633-D6F7-0FC5-6968-BCC4C56D23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7561" y="2265951"/>
            <a:ext cx="2652954" cy="19909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B7FE9A-758F-E80F-4767-F4CAEEBF2030}"/>
              </a:ext>
            </a:extLst>
          </p:cNvPr>
          <p:cNvSpPr txBox="1"/>
          <p:nvPr/>
        </p:nvSpPr>
        <p:spPr>
          <a:xfrm>
            <a:off x="5522718" y="4256930"/>
            <a:ext cx="23968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Hasil tracking </a:t>
            </a:r>
            <a:r>
              <a:rPr lang="en-US" sz="800" dirty="0" err="1"/>
              <a:t>Hafizhun</a:t>
            </a:r>
            <a:r>
              <a:rPr lang="en-US" sz="800" dirty="0"/>
              <a:t> (2023) yang </a:t>
            </a:r>
            <a:r>
              <a:rPr lang="en-US" sz="800" dirty="0" err="1"/>
              <a:t>masih</a:t>
            </a:r>
            <a:endParaRPr lang="en-US" sz="800" dirty="0"/>
          </a:p>
          <a:p>
            <a:pPr algn="ctr"/>
            <a:r>
              <a:rPr lang="en-US" sz="800" dirty="0"/>
              <a:t>Banyak salah </a:t>
            </a:r>
            <a:r>
              <a:rPr lang="en-US" sz="800" dirty="0" err="1"/>
              <a:t>anotasi</a:t>
            </a:r>
            <a:endParaRPr lang="en-ID" sz="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Rumusan</a:t>
            </a:r>
            <a:r>
              <a:rPr lang="en-GB" dirty="0"/>
              <a:t> </a:t>
            </a:r>
            <a:r>
              <a:rPr lang="en-GB" dirty="0" err="1"/>
              <a:t>Masalah</a:t>
            </a:r>
            <a:endParaRPr dirty="0"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939858"/>
            <a:ext cx="624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 err="1"/>
              <a:t>Bagaimana</a:t>
            </a:r>
            <a:r>
              <a:rPr lang="en-GB" sz="1600" dirty="0"/>
              <a:t> </a:t>
            </a:r>
            <a:r>
              <a:rPr lang="en-GB" sz="1600" dirty="0" err="1"/>
              <a:t>caranya</a:t>
            </a:r>
            <a:r>
              <a:rPr lang="en-GB" sz="1600" dirty="0"/>
              <a:t> </a:t>
            </a:r>
            <a:r>
              <a:rPr lang="en-GB" sz="1600" dirty="0" err="1"/>
              <a:t>mengklasifikasi</a:t>
            </a:r>
            <a:r>
              <a:rPr lang="en-GB" sz="1600" dirty="0"/>
              <a:t> ikan </a:t>
            </a:r>
            <a:r>
              <a:rPr lang="en-GB" sz="1600" dirty="0" err="1"/>
              <a:t>menggunakan</a:t>
            </a:r>
            <a:r>
              <a:rPr lang="en-GB" sz="1600" dirty="0"/>
              <a:t> </a:t>
            </a:r>
            <a:r>
              <a:rPr lang="en-GB" sz="1600" dirty="0" err="1"/>
              <a:t>metode</a:t>
            </a:r>
            <a:r>
              <a:rPr lang="en-GB" sz="1600" dirty="0"/>
              <a:t> Viola-Jones Feature Extraction dan Boosting </a:t>
            </a:r>
            <a:r>
              <a:rPr lang="en-GB" sz="1600" dirty="0" err="1"/>
              <a:t>Berbasis</a:t>
            </a:r>
            <a:r>
              <a:rPr lang="en-GB" sz="1600" dirty="0"/>
              <a:t> Decision Tree?</a:t>
            </a:r>
            <a:endParaRPr sz="1600" dirty="0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7;p17">
            <a:extLst>
              <a:ext uri="{FF2B5EF4-FFF2-40B4-BE49-F238E27FC236}">
                <a16:creationId xmlns:a16="http://schemas.microsoft.com/office/drawing/2014/main" id="{462C7C3A-57EA-DDBB-C6D7-5E1DFACC51F0}"/>
              </a:ext>
            </a:extLst>
          </p:cNvPr>
          <p:cNvSpPr txBox="1">
            <a:spLocks/>
          </p:cNvSpPr>
          <p:nvPr/>
        </p:nvSpPr>
        <p:spPr>
          <a:xfrm>
            <a:off x="311700" y="1629589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dirty="0"/>
              <a:t>Batasan </a:t>
            </a:r>
            <a:r>
              <a:rPr lang="en-GB" dirty="0" err="1"/>
              <a:t>Masalah</a:t>
            </a:r>
            <a:endParaRPr lang="en-GB" dirty="0"/>
          </a:p>
        </p:txBody>
      </p:sp>
      <p:sp>
        <p:nvSpPr>
          <p:cNvPr id="3" name="Google Shape;90;p17">
            <a:extLst>
              <a:ext uri="{FF2B5EF4-FFF2-40B4-BE49-F238E27FC236}">
                <a16:creationId xmlns:a16="http://schemas.microsoft.com/office/drawing/2014/main" id="{6C1EC6EF-9FC7-6C58-548A-C1B98A85693B}"/>
              </a:ext>
            </a:extLst>
          </p:cNvPr>
          <p:cNvSpPr txBox="1">
            <a:spLocks/>
          </p:cNvSpPr>
          <p:nvPr/>
        </p:nvSpPr>
        <p:spPr>
          <a:xfrm>
            <a:off x="4572000" y="1629589"/>
            <a:ext cx="42603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dirty="0" err="1"/>
              <a:t>Tujuan</a:t>
            </a:r>
            <a:r>
              <a:rPr lang="en-GB" dirty="0"/>
              <a:t> </a:t>
            </a:r>
            <a:r>
              <a:rPr lang="en-GB" dirty="0" err="1"/>
              <a:t>Penelitian</a:t>
            </a:r>
            <a:endParaRPr lang="en-GB" dirty="0"/>
          </a:p>
        </p:txBody>
      </p:sp>
      <p:sp>
        <p:nvSpPr>
          <p:cNvPr id="4" name="Google Shape;88;p17">
            <a:extLst>
              <a:ext uri="{FF2B5EF4-FFF2-40B4-BE49-F238E27FC236}">
                <a16:creationId xmlns:a16="http://schemas.microsoft.com/office/drawing/2014/main" id="{A8F50256-F3A4-123C-17DD-C21EF140F6EA}"/>
              </a:ext>
            </a:extLst>
          </p:cNvPr>
          <p:cNvSpPr txBox="1">
            <a:spLocks/>
          </p:cNvSpPr>
          <p:nvPr/>
        </p:nvSpPr>
        <p:spPr>
          <a:xfrm>
            <a:off x="311700" y="2252989"/>
            <a:ext cx="4260300" cy="2315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Font typeface="Source Sans Pro"/>
              <a:buChar char="-"/>
            </a:pPr>
            <a:r>
              <a:rPr lang="en-GB" sz="1400" i="1" dirty="0" err="1"/>
              <a:t>Klasifikasi</a:t>
            </a:r>
            <a:r>
              <a:rPr lang="en-GB" sz="1400" i="1" dirty="0"/>
              <a:t> ikan </a:t>
            </a:r>
            <a:r>
              <a:rPr lang="en-GB" sz="1400" i="1" dirty="0" err="1"/>
              <a:t>menggunakan</a:t>
            </a:r>
            <a:r>
              <a:rPr lang="en-GB" sz="1400" i="1" dirty="0"/>
              <a:t> Viola-Jones Feature Extraction dan </a:t>
            </a:r>
            <a:r>
              <a:rPr lang="en-GB" sz="1400" i="1" dirty="0" err="1"/>
              <a:t>BoostingBerbasis</a:t>
            </a:r>
            <a:r>
              <a:rPr lang="en-GB" sz="1400" i="1" dirty="0"/>
              <a:t> Decision Tree.</a:t>
            </a:r>
          </a:p>
          <a:p>
            <a:pPr>
              <a:buFont typeface="Source Sans Pro"/>
              <a:buChar char="-"/>
            </a:pPr>
            <a:r>
              <a:rPr lang="sv-SE" sz="1400" i="1" dirty="0"/>
              <a:t>Klasifikasi harus bisa melakukan klasifikasi tiga kelas genus ikan, Abudefduf,Amphiprion, dan Chaetodon.</a:t>
            </a:r>
          </a:p>
          <a:p>
            <a:pPr>
              <a:buFont typeface="Source Sans Pro"/>
              <a:buChar char="-"/>
            </a:pPr>
            <a:r>
              <a:rPr lang="en-GB" sz="1400" i="1" dirty="0" err="1"/>
              <a:t>Klasifikasi</a:t>
            </a:r>
            <a:r>
              <a:rPr lang="en-GB" sz="1400" i="1" dirty="0"/>
              <a:t> </a:t>
            </a:r>
            <a:r>
              <a:rPr lang="en-GB" sz="1400" i="1" dirty="0" err="1"/>
              <a:t>dilakukan</a:t>
            </a:r>
            <a:r>
              <a:rPr lang="en-GB" sz="1400" i="1" dirty="0"/>
              <a:t> </a:t>
            </a:r>
            <a:r>
              <a:rPr lang="en-GB" sz="1400" i="1" dirty="0" err="1"/>
              <a:t>dengan</a:t>
            </a:r>
            <a:r>
              <a:rPr lang="en-GB" sz="1400" i="1" dirty="0"/>
              <a:t> </a:t>
            </a:r>
            <a:r>
              <a:rPr lang="en-GB" sz="1400" i="1" dirty="0" err="1"/>
              <a:t>gambar</a:t>
            </a:r>
            <a:r>
              <a:rPr lang="en-GB" sz="1400" i="1" dirty="0"/>
              <a:t> </a:t>
            </a:r>
            <a:r>
              <a:rPr lang="en-GB" sz="1400" i="1" dirty="0" err="1"/>
              <a:t>tampak</a:t>
            </a:r>
            <a:r>
              <a:rPr lang="en-GB" sz="1400" i="1" dirty="0"/>
              <a:t> </a:t>
            </a:r>
            <a:r>
              <a:rPr lang="en-GB" sz="1400" i="1" dirty="0" err="1"/>
              <a:t>samping</a:t>
            </a:r>
            <a:r>
              <a:rPr lang="en-GB" sz="1400" i="1" dirty="0"/>
              <a:t> ikan </a:t>
            </a:r>
            <a:r>
              <a:rPr lang="en-GB" sz="1400" i="1" dirty="0" err="1"/>
              <a:t>saja</a:t>
            </a:r>
            <a:r>
              <a:rPr lang="en-GB" sz="1400" i="1" dirty="0"/>
              <a:t> </a:t>
            </a:r>
            <a:r>
              <a:rPr lang="en-GB" sz="1400" i="1" dirty="0" err="1"/>
              <a:t>dengan</a:t>
            </a:r>
            <a:r>
              <a:rPr lang="en-GB" sz="1400" i="1" dirty="0"/>
              <a:t> ikan </a:t>
            </a:r>
            <a:r>
              <a:rPr lang="en-GB" sz="1400" i="1" dirty="0" err="1"/>
              <a:t>menghadap</a:t>
            </a:r>
            <a:r>
              <a:rPr lang="en-GB" sz="1400" i="1" dirty="0"/>
              <a:t> </a:t>
            </a:r>
            <a:r>
              <a:rPr lang="en-GB" sz="1400" i="1" dirty="0" err="1"/>
              <a:t>ke</a:t>
            </a:r>
            <a:r>
              <a:rPr lang="en-GB" sz="1400" i="1" dirty="0"/>
              <a:t> </a:t>
            </a:r>
            <a:r>
              <a:rPr lang="en-GB" sz="1400" i="1" dirty="0" err="1"/>
              <a:t>kiri</a:t>
            </a:r>
            <a:r>
              <a:rPr lang="en-GB" sz="1400" i="1" dirty="0"/>
              <a:t>. Gambar  </a:t>
            </a:r>
            <a:r>
              <a:rPr lang="en-GB" sz="1400" i="1" dirty="0" err="1"/>
              <a:t>berukuran</a:t>
            </a:r>
            <a:r>
              <a:rPr lang="en-GB" sz="1400" i="1" dirty="0"/>
              <a:t> 350 x 200 </a:t>
            </a:r>
            <a:r>
              <a:rPr lang="en-GB" sz="1400" i="1" dirty="0" err="1"/>
              <a:t>piksel</a:t>
            </a:r>
            <a:r>
              <a:rPr lang="en-GB" sz="1400" i="1" dirty="0"/>
              <a:t>, dan </a:t>
            </a:r>
            <a:r>
              <a:rPr lang="en-GB" sz="1400" i="1" dirty="0" err="1"/>
              <a:t>dengan</a:t>
            </a:r>
            <a:r>
              <a:rPr lang="en-GB" sz="1400" i="1" dirty="0"/>
              <a:t> </a:t>
            </a:r>
            <a:r>
              <a:rPr lang="en-GB" sz="1400" i="1" dirty="0" err="1"/>
              <a:t>latar</a:t>
            </a:r>
            <a:r>
              <a:rPr lang="en-GB" sz="1400" i="1" dirty="0"/>
              <a:t> </a:t>
            </a:r>
            <a:r>
              <a:rPr lang="en-GB" sz="1400" i="1" dirty="0" err="1"/>
              <a:t>belakang</a:t>
            </a:r>
            <a:r>
              <a:rPr lang="en-GB" sz="1400" i="1" dirty="0"/>
              <a:t> </a:t>
            </a:r>
            <a:r>
              <a:rPr lang="en-GB" sz="1400" i="1" dirty="0" err="1"/>
              <a:t>sudah</a:t>
            </a:r>
            <a:r>
              <a:rPr lang="en-GB" sz="1400" i="1" dirty="0"/>
              <a:t> </a:t>
            </a:r>
            <a:r>
              <a:rPr lang="en-GB" sz="1400" i="1" dirty="0" err="1"/>
              <a:t>dihilangkan</a:t>
            </a:r>
            <a:r>
              <a:rPr lang="en-GB" sz="1400" i="1" dirty="0"/>
              <a:t>.</a:t>
            </a:r>
          </a:p>
        </p:txBody>
      </p:sp>
      <p:sp>
        <p:nvSpPr>
          <p:cNvPr id="6" name="Google Shape;91;p17">
            <a:extLst>
              <a:ext uri="{FF2B5EF4-FFF2-40B4-BE49-F238E27FC236}">
                <a16:creationId xmlns:a16="http://schemas.microsoft.com/office/drawing/2014/main" id="{964FA5EA-D2E4-2345-0A00-CDEB65CF26A7}"/>
              </a:ext>
            </a:extLst>
          </p:cNvPr>
          <p:cNvSpPr txBox="1">
            <a:spLocks/>
          </p:cNvSpPr>
          <p:nvPr/>
        </p:nvSpPr>
        <p:spPr>
          <a:xfrm>
            <a:off x="4572000" y="2252989"/>
            <a:ext cx="3775200" cy="2315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114300" indent="0">
              <a:buNone/>
            </a:pPr>
            <a:r>
              <a:rPr lang="en-GB" sz="1400" i="1" dirty="0" err="1"/>
              <a:t>Membuat</a:t>
            </a:r>
            <a:r>
              <a:rPr lang="en-GB" sz="1400" i="1" dirty="0"/>
              <a:t> program yang </a:t>
            </a:r>
            <a:r>
              <a:rPr lang="en-GB" sz="1400" i="1" dirty="0" err="1"/>
              <a:t>mampu</a:t>
            </a:r>
            <a:r>
              <a:rPr lang="en-GB" sz="1400" i="1" dirty="0"/>
              <a:t> </a:t>
            </a:r>
            <a:r>
              <a:rPr lang="en-GB" sz="1400" i="1" dirty="0" err="1"/>
              <a:t>mengklasifikasi</a:t>
            </a:r>
            <a:r>
              <a:rPr lang="en-GB" sz="1400" i="1" dirty="0"/>
              <a:t> ikan </a:t>
            </a:r>
            <a:r>
              <a:rPr lang="en-GB" sz="1400" i="1" dirty="0" err="1"/>
              <a:t>dengan</a:t>
            </a:r>
            <a:r>
              <a:rPr lang="en-GB" sz="1400" i="1" dirty="0"/>
              <a:t> </a:t>
            </a:r>
            <a:r>
              <a:rPr lang="en-GB" sz="1400" i="1" dirty="0" err="1"/>
              <a:t>menggunakan</a:t>
            </a:r>
            <a:r>
              <a:rPr lang="en-GB" sz="1400" i="1" dirty="0"/>
              <a:t> Viola-Jones Feature Extraction dan Boosting </a:t>
            </a:r>
            <a:r>
              <a:rPr lang="en-GB" sz="1400" i="1" dirty="0" err="1"/>
              <a:t>Berbasis</a:t>
            </a:r>
            <a:r>
              <a:rPr lang="en-GB" sz="1400" i="1" dirty="0"/>
              <a:t> Decision Tree.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Hasil dan </a:t>
            </a:r>
            <a:r>
              <a:rPr lang="en-GB" i="1" dirty="0" err="1"/>
              <a:t>Pembahasan</a:t>
            </a:r>
            <a:endParaRPr i="1" dirty="0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D72C7A-65E0-3542-1091-1824D476C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1491" y="1319212"/>
            <a:ext cx="3981018" cy="1639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3DAC6F-E27A-50E8-E876-124FFD76AABD}"/>
              </a:ext>
            </a:extLst>
          </p:cNvPr>
          <p:cNvSpPr txBox="1"/>
          <p:nvPr/>
        </p:nvSpPr>
        <p:spPr>
          <a:xfrm>
            <a:off x="2739736" y="1011435"/>
            <a:ext cx="3664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Flowchart </a:t>
            </a:r>
            <a:r>
              <a:rPr lang="en-US" dirty="0" err="1"/>
              <a:t>Pelatihan</a:t>
            </a:r>
            <a:endParaRPr lang="en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02F259-8755-055E-C7FE-0C7B3B2B6F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1491" y="3490833"/>
            <a:ext cx="3981018" cy="10909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555449-4698-BCFA-5615-9A71B5A96B8D}"/>
              </a:ext>
            </a:extLst>
          </p:cNvPr>
          <p:cNvSpPr txBox="1"/>
          <p:nvPr/>
        </p:nvSpPr>
        <p:spPr>
          <a:xfrm>
            <a:off x="3618853" y="3209242"/>
            <a:ext cx="19062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Flowchart </a:t>
            </a:r>
            <a:r>
              <a:rPr lang="en-US" dirty="0" err="1"/>
              <a:t>Pemakaian</a:t>
            </a:r>
            <a:endParaRPr lang="en-ID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Input Gambar + Pre-processing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1091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Gambar di-input </a:t>
            </a:r>
            <a:r>
              <a:rPr lang="en-US" dirty="0" err="1"/>
              <a:t>kedalam</a:t>
            </a:r>
            <a:r>
              <a:rPr lang="en-US" dirty="0"/>
              <a:t> folder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kelasnya</a:t>
            </a:r>
            <a:r>
              <a:rPr lang="en-US" dirty="0"/>
              <a:t>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Ada 4 folder: </a:t>
            </a:r>
            <a:r>
              <a:rPr lang="en-US" dirty="0" err="1"/>
              <a:t>abudefduf</a:t>
            </a:r>
            <a:r>
              <a:rPr lang="en-US" dirty="0"/>
              <a:t>, </a:t>
            </a:r>
            <a:r>
              <a:rPr lang="en-US" dirty="0" err="1"/>
              <a:t>amphiprion</a:t>
            </a:r>
            <a:r>
              <a:rPr lang="en-US" dirty="0"/>
              <a:t>, chaetodon, dan </a:t>
            </a:r>
            <a:r>
              <a:rPr lang="en-US" dirty="0" err="1"/>
              <a:t>negative_examples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Gambar di-load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Load_Images</a:t>
            </a:r>
            <a:r>
              <a:rPr lang="en-US" dirty="0"/>
              <a:t>()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Gambar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disesuaikan</a:t>
            </a:r>
            <a:r>
              <a:rPr lang="en-US" dirty="0"/>
              <a:t> </a:t>
            </a:r>
            <a:r>
              <a:rPr lang="en-US" dirty="0" err="1"/>
              <a:t>bila</a:t>
            </a:r>
            <a:r>
              <a:rPr lang="en-US" dirty="0"/>
              <a:t> </a:t>
            </a:r>
            <a:r>
              <a:rPr lang="en-US" dirty="0" err="1"/>
              <a:t>belum</a:t>
            </a:r>
            <a:r>
              <a:rPr lang="en-US" dirty="0"/>
              <a:t> 350 x 200 </a:t>
            </a:r>
            <a:r>
              <a:rPr lang="en-US" dirty="0" err="1"/>
              <a:t>piksel</a:t>
            </a:r>
            <a:r>
              <a:rPr lang="en-US" dirty="0"/>
              <a:t>. Lalu </a:t>
            </a:r>
            <a:r>
              <a:rPr lang="en-US" dirty="0" err="1"/>
              <a:t>diubah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Greyscale</a:t>
            </a: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05463C-A6E8-8B17-C0EB-39557B992A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1673" y="1186823"/>
            <a:ext cx="4966855" cy="22435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86AB83-77EE-AC67-6771-F0B90FAC0B0F}"/>
              </a:ext>
            </a:extLst>
          </p:cNvPr>
          <p:cNvSpPr txBox="1"/>
          <p:nvPr/>
        </p:nvSpPr>
        <p:spPr>
          <a:xfrm>
            <a:off x="4260316" y="3472889"/>
            <a:ext cx="45095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Latihan </a:t>
            </a:r>
            <a:r>
              <a:rPr lang="en-US" dirty="0" err="1"/>
              <a:t>dengan</a:t>
            </a:r>
            <a:r>
              <a:rPr lang="en-US" dirty="0"/>
              <a:t> total 80 Gambar</a:t>
            </a:r>
            <a:endParaRPr lang="en-ID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Generate Features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1091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Generate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kemungkinan</a:t>
            </a:r>
            <a:r>
              <a:rPr lang="en-US" dirty="0"/>
              <a:t> feature yang </a:t>
            </a:r>
            <a:r>
              <a:rPr lang="en-US" dirty="0" err="1"/>
              <a:t>ada</a:t>
            </a:r>
            <a:r>
              <a:rPr lang="en-US" dirty="0"/>
              <a:t> pada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jendela</a:t>
            </a:r>
            <a:r>
              <a:rPr lang="en-US" dirty="0"/>
              <a:t> </a:t>
            </a:r>
            <a:r>
              <a:rPr lang="en-US" dirty="0" err="1"/>
              <a:t>berukuran</a:t>
            </a:r>
            <a:r>
              <a:rPr lang="en-US" dirty="0"/>
              <a:t> 50x50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generate_features</a:t>
            </a:r>
            <a:r>
              <a:rPr lang="en-US" dirty="0"/>
              <a:t>()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Fitur-</a:t>
            </a:r>
            <a:r>
              <a:rPr lang="en-US" dirty="0" err="1"/>
              <a:t>fitur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di-preset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paling </a:t>
            </a:r>
            <a:r>
              <a:rPr lang="en-US" dirty="0" err="1"/>
              <a:t>kecilnya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Ada 7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: </a:t>
            </a:r>
            <a:r>
              <a:rPr lang="en-US" dirty="0" err="1"/>
              <a:t>Dua</a:t>
            </a:r>
            <a:r>
              <a:rPr lang="en-US" dirty="0"/>
              <a:t>, </a:t>
            </a:r>
            <a:r>
              <a:rPr lang="en-US" dirty="0" err="1"/>
              <a:t>Persegi</a:t>
            </a:r>
            <a:r>
              <a:rPr lang="en-US" dirty="0"/>
              <a:t> Horizontal,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Persegi</a:t>
            </a:r>
            <a:r>
              <a:rPr lang="en-US" dirty="0"/>
              <a:t> </a:t>
            </a:r>
            <a:r>
              <a:rPr lang="en-US" dirty="0" err="1"/>
              <a:t>Vertikal</a:t>
            </a:r>
            <a:r>
              <a:rPr lang="en-US" dirty="0"/>
              <a:t>, </a:t>
            </a:r>
            <a:r>
              <a:rPr lang="en-US" dirty="0" err="1"/>
              <a:t>Empat</a:t>
            </a:r>
            <a:r>
              <a:rPr lang="en-US" dirty="0"/>
              <a:t> </a:t>
            </a:r>
            <a:r>
              <a:rPr lang="en-US" dirty="0" err="1"/>
              <a:t>Persegi</a:t>
            </a:r>
            <a:r>
              <a:rPr lang="en-US" dirty="0"/>
              <a:t> Diagonal,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Segitiga</a:t>
            </a:r>
            <a:r>
              <a:rPr lang="en-US" dirty="0"/>
              <a:t> Diagonal </a:t>
            </a:r>
            <a:r>
              <a:rPr lang="en-US" dirty="0" err="1"/>
              <a:t>Menghadap</a:t>
            </a:r>
            <a:r>
              <a:rPr lang="en-US" dirty="0"/>
              <a:t> Kiri,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Segitiga</a:t>
            </a:r>
            <a:r>
              <a:rPr lang="en-US" dirty="0"/>
              <a:t> Diagonal </a:t>
            </a:r>
            <a:r>
              <a:rPr lang="en-US" dirty="0" err="1"/>
              <a:t>Mengadap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,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Persegi</a:t>
            </a:r>
            <a:r>
              <a:rPr lang="en-US" dirty="0"/>
              <a:t> Horizontal, Dan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Persegi</a:t>
            </a:r>
            <a:r>
              <a:rPr lang="en-US" dirty="0"/>
              <a:t> </a:t>
            </a:r>
            <a:r>
              <a:rPr lang="en-US" dirty="0" err="1"/>
              <a:t>Vertikal</a:t>
            </a:r>
            <a:endParaRPr lang="en-US" dirty="0"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DDCCCC-FBD0-2BDF-5681-F8059D3BD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0241" y="586850"/>
            <a:ext cx="3380509" cy="17204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BED8A2-8440-51CB-6C3E-F6F2A95371C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795895" y="2660187"/>
            <a:ext cx="1529195" cy="15291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386CA0-DC1C-0C55-6BAB-E69DAAEB362C}"/>
              </a:ext>
            </a:extLst>
          </p:cNvPr>
          <p:cNvSpPr txBox="1"/>
          <p:nvPr/>
        </p:nvSpPr>
        <p:spPr>
          <a:xfrm>
            <a:off x="5123268" y="2307288"/>
            <a:ext cx="28744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Ketujuh</a:t>
            </a:r>
            <a:r>
              <a:rPr lang="en-US" dirty="0"/>
              <a:t> Preset Features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0A70A3-308E-B934-316F-A49B9FF27258}"/>
              </a:ext>
            </a:extLst>
          </p:cNvPr>
          <p:cNvSpPr txBox="1"/>
          <p:nvPr/>
        </p:nvSpPr>
        <p:spPr>
          <a:xfrm>
            <a:off x="4946439" y="4234505"/>
            <a:ext cx="32281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Gambaran Fitur: ‘Two Horizontal’, X = 12, Y = 10, Width = 12, Height = 12 pada window </a:t>
            </a:r>
            <a:r>
              <a:rPr lang="en-US" dirty="0" err="1"/>
              <a:t>berukuran</a:t>
            </a:r>
            <a:r>
              <a:rPr lang="en-US" dirty="0"/>
              <a:t> 50 x 50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354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 err="1"/>
              <a:t>Pembuatan</a:t>
            </a:r>
            <a:r>
              <a:rPr lang="en-GB" i="1" dirty="0"/>
              <a:t> Decision Tree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1091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dibaca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Features. Hasil </a:t>
            </a:r>
            <a:r>
              <a:rPr lang="en-US" dirty="0" err="1"/>
              <a:t>disimpan</a:t>
            </a:r>
            <a:r>
              <a:rPr lang="en-US" dirty="0"/>
              <a:t> </a:t>
            </a:r>
            <a:r>
              <a:rPr lang="en-US" dirty="0" err="1"/>
              <a:t>kedalam</a:t>
            </a:r>
            <a:r>
              <a:rPr lang="en-US" dirty="0"/>
              <a:t> .csv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direferensi</a:t>
            </a:r>
            <a:r>
              <a:rPr lang="en-US" dirty="0"/>
              <a:t> </a:t>
            </a:r>
            <a:r>
              <a:rPr lang="en-US" dirty="0" err="1"/>
              <a:t>nanti</a:t>
            </a:r>
            <a:r>
              <a:rPr lang="en-US" dirty="0"/>
              <a:t>. Ada 3 .csv yang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3 classifier </a:t>
            </a:r>
            <a:r>
              <a:rPr lang="en-US" dirty="0" err="1"/>
              <a:t>jendela</a:t>
            </a:r>
            <a:r>
              <a:rPr lang="en-US" dirty="0"/>
              <a:t> </a:t>
            </a:r>
            <a:r>
              <a:rPr lang="en-US" dirty="0" err="1"/>
              <a:t>berbeda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Bagi</a:t>
            </a:r>
            <a:r>
              <a:rPr lang="en-US" dirty="0"/>
              <a:t> data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pembacaan</a:t>
            </a:r>
            <a:r>
              <a:rPr lang="en-US" dirty="0"/>
              <a:t> Features </a:t>
            </a:r>
            <a:r>
              <a:rPr lang="en-US" dirty="0" err="1"/>
              <a:t>menjadi</a:t>
            </a:r>
            <a:r>
              <a:rPr lang="en-US" dirty="0"/>
              <a:t> 3 </a:t>
            </a:r>
            <a:r>
              <a:rPr lang="en-US" dirty="0" err="1"/>
              <a:t>kelompok</a:t>
            </a:r>
            <a:r>
              <a:rPr lang="en-US" dirty="0"/>
              <a:t>: Train set, Test set, Validation set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perbandingan</a:t>
            </a:r>
            <a:r>
              <a:rPr lang="en-US" dirty="0"/>
              <a:t> 1:1:1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Mulai</a:t>
            </a:r>
            <a:r>
              <a:rPr lang="en-US" dirty="0"/>
              <a:t> </a:t>
            </a:r>
            <a:r>
              <a:rPr lang="en-US" dirty="0" err="1"/>
              <a:t>pelatihan</a:t>
            </a:r>
            <a:r>
              <a:rPr lang="en-US" dirty="0"/>
              <a:t> Decision Tree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build_all_tree</a:t>
            </a:r>
            <a:r>
              <a:rPr lang="en-US" dirty="0"/>
              <a:t>()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Train set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referensi</a:t>
            </a:r>
            <a:r>
              <a:rPr lang="en-US" dirty="0"/>
              <a:t>. </a:t>
            </a:r>
            <a:r>
              <a:rPr lang="en-US" dirty="0" err="1"/>
              <a:t>Simpan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Decision Tree </a:t>
            </a:r>
            <a:r>
              <a:rPr lang="en-US" dirty="0" err="1"/>
              <a:t>ke</a:t>
            </a:r>
            <a:r>
              <a:rPr lang="en-US" dirty="0"/>
              <a:t> file Pickle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nanti</a:t>
            </a:r>
            <a:r>
              <a:rPr lang="en-US" dirty="0"/>
              <a:t> </a:t>
            </a:r>
            <a:r>
              <a:rPr lang="en-US" dirty="0" err="1"/>
              <a:t>direferensi</a:t>
            </a:r>
            <a:r>
              <a:rPr lang="en-US" dirty="0"/>
              <a:t>.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dipanggil</a:t>
            </a:r>
            <a:r>
              <a:rPr lang="en-US" dirty="0"/>
              <a:t> 3x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ketiga</a:t>
            </a:r>
            <a:r>
              <a:rPr lang="en-US" dirty="0"/>
              <a:t> </a:t>
            </a:r>
            <a:r>
              <a:rPr lang="en-US" dirty="0" err="1"/>
              <a:t>jendela</a:t>
            </a:r>
            <a:endParaRPr lang="en-US" dirty="0"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54486C-8BE0-B88E-B05E-121AB3A25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4658" y="756725"/>
            <a:ext cx="3026092" cy="26906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ECA271-C7E3-E922-15A4-A8D1C0E14F82}"/>
              </a:ext>
            </a:extLst>
          </p:cNvPr>
          <p:cNvSpPr txBox="1"/>
          <p:nvPr/>
        </p:nvSpPr>
        <p:spPr>
          <a:xfrm>
            <a:off x="5515040" y="3595542"/>
            <a:ext cx="2445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gambaran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Decision Tree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15033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Boosting</a:t>
            </a:r>
            <a:endParaRPr i="1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260301" cy="3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Semua</a:t>
            </a:r>
            <a:r>
              <a:rPr lang="en-US" dirty="0"/>
              <a:t> Decision Tree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diberikan</a:t>
            </a:r>
            <a:r>
              <a:rPr lang="en-US" dirty="0"/>
              <a:t> </a:t>
            </a:r>
            <a:r>
              <a:rPr lang="en-US" dirty="0" err="1"/>
              <a:t>berat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Boosting. </a:t>
            </a:r>
            <a:r>
              <a:rPr lang="en-US" dirty="0" err="1"/>
              <a:t>Dipanggil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training_strong_clasiffier</a:t>
            </a:r>
            <a:r>
              <a:rPr lang="en-US" dirty="0"/>
              <a:t>()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Latih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Test set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iterasi</a:t>
            </a:r>
            <a:r>
              <a:rPr lang="en-US" dirty="0"/>
              <a:t> </a:t>
            </a:r>
            <a:r>
              <a:rPr lang="en-US" dirty="0" err="1"/>
              <a:t>pelatihan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selesai</a:t>
            </a:r>
            <a:r>
              <a:rPr lang="en-US" dirty="0"/>
              <a:t>, </a:t>
            </a:r>
            <a:r>
              <a:rPr lang="en-US" dirty="0" err="1"/>
              <a:t>seluruh</a:t>
            </a:r>
            <a:r>
              <a:rPr lang="en-US" dirty="0"/>
              <a:t> decision tree </a:t>
            </a:r>
            <a:r>
              <a:rPr lang="en-US" dirty="0" err="1"/>
              <a:t>akan</a:t>
            </a:r>
            <a:r>
              <a:rPr lang="en-US" dirty="0"/>
              <a:t> mem-voting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prediksi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set </a:t>
            </a:r>
            <a:r>
              <a:rPr lang="en-US" dirty="0" err="1"/>
              <a:t>Validasi</a:t>
            </a:r>
            <a:r>
              <a:rPr lang="en-US" dirty="0"/>
              <a:t>. </a:t>
            </a:r>
            <a:r>
              <a:rPr lang="en-US" dirty="0" err="1"/>
              <a:t>Bila</a:t>
            </a:r>
            <a:r>
              <a:rPr lang="en-US" dirty="0"/>
              <a:t> </a:t>
            </a:r>
            <a:r>
              <a:rPr lang="en-US" dirty="0" err="1"/>
              <a:t>ditemukan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iterasi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menurun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pada </a:t>
            </a:r>
            <a:r>
              <a:rPr lang="en-US" dirty="0" err="1"/>
              <a:t>iterasi</a:t>
            </a:r>
            <a:r>
              <a:rPr lang="en-US" dirty="0"/>
              <a:t> </a:t>
            </a:r>
            <a:r>
              <a:rPr lang="en-US" dirty="0" err="1"/>
              <a:t>sebelumnya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dijadikan</a:t>
            </a:r>
            <a:r>
              <a:rPr lang="en-US" dirty="0"/>
              <a:t> </a:t>
            </a:r>
            <a:r>
              <a:rPr lang="en-US" dirty="0" err="1"/>
              <a:t>bobot</a:t>
            </a:r>
            <a:r>
              <a:rPr lang="en-US" dirty="0"/>
              <a:t> voting final.</a:t>
            </a: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750" y="4266975"/>
            <a:ext cx="673725" cy="67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B8B785-D619-1DC3-1BC5-8719A8DEA048}"/>
              </a:ext>
            </a:extLst>
          </p:cNvPr>
          <p:cNvSpPr txBox="1"/>
          <p:nvPr/>
        </p:nvSpPr>
        <p:spPr>
          <a:xfrm>
            <a:off x="4672167" y="1289646"/>
            <a:ext cx="40495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err="1"/>
              <a:t>Jumlah</a:t>
            </a:r>
            <a:r>
              <a:rPr lang="en-US" sz="1100" dirty="0"/>
              <a:t> Decision Tree, 5 </a:t>
            </a:r>
            <a:r>
              <a:rPr lang="en-US" sz="1100" dirty="0" err="1"/>
              <a:t>fitur</a:t>
            </a:r>
            <a:r>
              <a:rPr lang="en-US" sz="1100" dirty="0"/>
              <a:t> </a:t>
            </a:r>
            <a:r>
              <a:rPr lang="en-US" sz="1100" dirty="0" err="1"/>
              <a:t>pertama</a:t>
            </a:r>
            <a:r>
              <a:rPr lang="en-US" sz="1100" dirty="0"/>
              <a:t>, 5 </a:t>
            </a:r>
            <a:r>
              <a:rPr lang="en-US" sz="1100" dirty="0" err="1"/>
              <a:t>bobot</a:t>
            </a:r>
            <a:r>
              <a:rPr lang="en-US" sz="1100" dirty="0"/>
              <a:t> voting </a:t>
            </a:r>
            <a:r>
              <a:rPr lang="en-US" sz="1100" dirty="0" err="1"/>
              <a:t>pertama</a:t>
            </a:r>
            <a:endParaRPr lang="en-US" sz="1100" dirty="0"/>
          </a:p>
          <a:p>
            <a:pPr algn="ctr"/>
            <a:r>
              <a:rPr lang="en-US" sz="1100" dirty="0"/>
              <a:t>dan </a:t>
            </a:r>
            <a:r>
              <a:rPr lang="en-US" sz="1100" dirty="0" err="1"/>
              <a:t>akurasi</a:t>
            </a:r>
            <a:r>
              <a:rPr lang="en-US" sz="1100" dirty="0"/>
              <a:t>  </a:t>
            </a:r>
            <a:r>
              <a:rPr lang="en-US" sz="1100" dirty="0" err="1"/>
              <a:t>dari</a:t>
            </a:r>
            <a:r>
              <a:rPr lang="en-US" sz="1100" dirty="0"/>
              <a:t> strong classifier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jendela</a:t>
            </a:r>
            <a:r>
              <a:rPr lang="en-US" sz="1100" dirty="0"/>
              <a:t> </a:t>
            </a:r>
            <a:r>
              <a:rPr lang="en-US" sz="1100" dirty="0" err="1"/>
              <a:t>pertama</a:t>
            </a:r>
            <a:r>
              <a:rPr lang="en-US" sz="1100" dirty="0"/>
              <a:t> (</a:t>
            </a:r>
            <a:r>
              <a:rPr lang="en-US" sz="1100" dirty="0" err="1"/>
              <a:t>kiri</a:t>
            </a:r>
            <a:r>
              <a:rPr lang="en-US" sz="1100" dirty="0"/>
              <a:t>)</a:t>
            </a:r>
            <a:endParaRPr lang="en-ID" sz="11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8E3FF17-C7E9-F37F-B500-02FBCA2C5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539358"/>
            <a:ext cx="4249846" cy="7502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EF235C6-E536-B073-5F77-E4849C830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8" y="1804583"/>
            <a:ext cx="4249847" cy="72095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8F72440-EEC7-6691-2D2B-71D898B6A1AD}"/>
              </a:ext>
            </a:extLst>
          </p:cNvPr>
          <p:cNvSpPr txBox="1"/>
          <p:nvPr/>
        </p:nvSpPr>
        <p:spPr>
          <a:xfrm>
            <a:off x="4642511" y="2567001"/>
            <a:ext cx="41088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err="1"/>
              <a:t>Jumlah</a:t>
            </a:r>
            <a:r>
              <a:rPr lang="en-US" sz="1100" dirty="0"/>
              <a:t> Decision Tree, 5 </a:t>
            </a:r>
            <a:r>
              <a:rPr lang="en-US" sz="1100" dirty="0" err="1"/>
              <a:t>fitur</a:t>
            </a:r>
            <a:r>
              <a:rPr lang="en-US" sz="1100" dirty="0"/>
              <a:t> </a:t>
            </a:r>
            <a:r>
              <a:rPr lang="en-US" sz="1100" dirty="0" err="1"/>
              <a:t>pertama</a:t>
            </a:r>
            <a:r>
              <a:rPr lang="en-US" sz="1100" dirty="0"/>
              <a:t>, 5 </a:t>
            </a:r>
            <a:r>
              <a:rPr lang="en-US" sz="1100" dirty="0" err="1"/>
              <a:t>bobot</a:t>
            </a:r>
            <a:r>
              <a:rPr lang="en-US" sz="1100" dirty="0"/>
              <a:t> voting </a:t>
            </a:r>
            <a:r>
              <a:rPr lang="en-US" sz="1100" dirty="0" err="1"/>
              <a:t>pertama</a:t>
            </a:r>
            <a:endParaRPr lang="en-US" sz="1100" dirty="0"/>
          </a:p>
          <a:p>
            <a:pPr algn="ctr"/>
            <a:r>
              <a:rPr lang="en-US" sz="1100" dirty="0"/>
              <a:t>dan </a:t>
            </a:r>
            <a:r>
              <a:rPr lang="en-US" sz="1100" dirty="0" err="1"/>
              <a:t>akurasi</a:t>
            </a:r>
            <a:r>
              <a:rPr lang="en-US" sz="1100" dirty="0"/>
              <a:t>  </a:t>
            </a:r>
            <a:r>
              <a:rPr lang="en-US" sz="1100" dirty="0" err="1"/>
              <a:t>dari</a:t>
            </a:r>
            <a:r>
              <a:rPr lang="en-US" sz="1100" dirty="0"/>
              <a:t> strong classifier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jendela</a:t>
            </a:r>
            <a:r>
              <a:rPr lang="en-US" sz="1100" dirty="0"/>
              <a:t> </a:t>
            </a:r>
            <a:r>
              <a:rPr lang="en-US" sz="1100" dirty="0" err="1"/>
              <a:t>kedua</a:t>
            </a:r>
            <a:r>
              <a:rPr lang="en-US" sz="1100" dirty="0"/>
              <a:t> (</a:t>
            </a:r>
            <a:r>
              <a:rPr lang="en-US" sz="1100" dirty="0" err="1"/>
              <a:t>tengah</a:t>
            </a:r>
            <a:r>
              <a:rPr lang="en-US" sz="1100" dirty="0"/>
              <a:t>)</a:t>
            </a:r>
            <a:endParaRPr lang="en-ID" sz="11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66F6B8D-9A5D-7BC7-D54E-ADFCC3C6DB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5897" y="3039350"/>
            <a:ext cx="4245540" cy="78353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9795685-FFE6-C626-57F1-E49F27E2E998}"/>
              </a:ext>
            </a:extLst>
          </p:cNvPr>
          <p:cNvSpPr txBox="1"/>
          <p:nvPr/>
        </p:nvSpPr>
        <p:spPr>
          <a:xfrm>
            <a:off x="4672167" y="3836088"/>
            <a:ext cx="41088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err="1"/>
              <a:t>Jumlah</a:t>
            </a:r>
            <a:r>
              <a:rPr lang="en-US" sz="1100" dirty="0"/>
              <a:t> Decision Tree, 5 </a:t>
            </a:r>
            <a:r>
              <a:rPr lang="en-US" sz="1100" dirty="0" err="1"/>
              <a:t>fitur</a:t>
            </a:r>
            <a:r>
              <a:rPr lang="en-US" sz="1100" dirty="0"/>
              <a:t> </a:t>
            </a:r>
            <a:r>
              <a:rPr lang="en-US" sz="1100" dirty="0" err="1"/>
              <a:t>pertama</a:t>
            </a:r>
            <a:r>
              <a:rPr lang="en-US" sz="1100" dirty="0"/>
              <a:t>, 5 </a:t>
            </a:r>
            <a:r>
              <a:rPr lang="en-US" sz="1100" dirty="0" err="1"/>
              <a:t>bobot</a:t>
            </a:r>
            <a:r>
              <a:rPr lang="en-US" sz="1100" dirty="0"/>
              <a:t> voting </a:t>
            </a:r>
            <a:r>
              <a:rPr lang="en-US" sz="1100" dirty="0" err="1"/>
              <a:t>pertama</a:t>
            </a:r>
            <a:endParaRPr lang="en-US" sz="1100" dirty="0"/>
          </a:p>
          <a:p>
            <a:pPr algn="ctr"/>
            <a:r>
              <a:rPr lang="en-US" sz="1100" dirty="0"/>
              <a:t>dan </a:t>
            </a:r>
            <a:r>
              <a:rPr lang="en-US" sz="1100" dirty="0" err="1"/>
              <a:t>akurasi</a:t>
            </a:r>
            <a:r>
              <a:rPr lang="en-US" sz="1100" dirty="0"/>
              <a:t>  </a:t>
            </a:r>
            <a:r>
              <a:rPr lang="en-US" sz="1100" dirty="0" err="1"/>
              <a:t>dari</a:t>
            </a:r>
            <a:r>
              <a:rPr lang="en-US" sz="1100" dirty="0"/>
              <a:t> strong classifier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jendela</a:t>
            </a:r>
            <a:r>
              <a:rPr lang="en-US" sz="1100" dirty="0"/>
              <a:t> </a:t>
            </a:r>
            <a:r>
              <a:rPr lang="en-US" sz="1100" dirty="0" err="1"/>
              <a:t>ketiga</a:t>
            </a:r>
            <a:r>
              <a:rPr lang="en-US" sz="1100" dirty="0"/>
              <a:t> (</a:t>
            </a:r>
            <a:r>
              <a:rPr lang="en-US" sz="1100" dirty="0" err="1"/>
              <a:t>kanan</a:t>
            </a:r>
            <a:r>
              <a:rPr lang="en-US" sz="1100" dirty="0"/>
              <a:t>)</a:t>
            </a:r>
            <a:endParaRPr lang="en-ID" sz="1100" dirty="0"/>
          </a:p>
        </p:txBody>
      </p:sp>
    </p:spTree>
    <p:extLst>
      <p:ext uri="{BB962C8B-B14F-4D97-AF65-F5344CB8AC3E}">
        <p14:creationId xmlns:p14="http://schemas.microsoft.com/office/powerpoint/2010/main" val="281617908"/>
      </p:ext>
    </p:extLst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1060</Words>
  <Application>Microsoft Office PowerPoint</Application>
  <PresentationFormat>On-screen Show (16:9)</PresentationFormat>
  <Paragraphs>92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Raleway</vt:lpstr>
      <vt:lpstr>Source Sans Pro</vt:lpstr>
      <vt:lpstr>Plum</vt:lpstr>
      <vt:lpstr>PROTOTYPE SYSTEM PENDETEKSI SPESIES IKAN MENGGUNAKAN VIOLA-JONES FEATURE EXTRACTION DAN BOOSTING BERBASIS DECISION TREE</vt:lpstr>
      <vt:lpstr>Revisi Pada SPS</vt:lpstr>
      <vt:lpstr>Tujuan Penelitian</vt:lpstr>
      <vt:lpstr>Rumusan Masalah</vt:lpstr>
      <vt:lpstr>Hasil dan Pembahasan</vt:lpstr>
      <vt:lpstr>Input Gambar + Pre-processing</vt:lpstr>
      <vt:lpstr>Generate Features</vt:lpstr>
      <vt:lpstr>Pembuatan Decision Tree</vt:lpstr>
      <vt:lpstr>Boosting</vt:lpstr>
      <vt:lpstr>Training Cascade</vt:lpstr>
      <vt:lpstr>Validasi dan Testing</vt:lpstr>
      <vt:lpstr>Analisa Hasil</vt:lpstr>
      <vt:lpstr>Kesimpulan dan Saran</vt:lpstr>
      <vt:lpstr>Kesimpulan</vt:lpstr>
      <vt:lpstr>Kekurangan Penelitian</vt:lpstr>
      <vt:lpstr>Terima Kasih !</vt:lpstr>
      <vt:lpstr>Pertanyaan: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SYSTEM PENDETEKSI SPESIES IKAN MENGGUNAKAN VIOLA-JONES FEATURE EXTRACTION DAN BOOSTING BERBASIS DECISION TREE</dc:title>
  <dc:creator>Ezrael Vio</dc:creator>
  <cp:lastModifiedBy>Ezrael Vio</cp:lastModifiedBy>
  <cp:revision>8</cp:revision>
  <dcterms:modified xsi:type="dcterms:W3CDTF">2024-01-17T16:30:44Z</dcterms:modified>
</cp:coreProperties>
</file>